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image" ContentType="image/jp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6858000" cy="9906000" type="A4"/>
  <p:notesSz cx="10693400" cy="7562850"/>
  <p:defaultTextStyle>
    <a:defPPr>
      <a:defRPr lang="en-US"/>
    </a:defPPr>
    <a:lvl1pPr marL="0" algn="l" defTabSz="83952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19764" algn="l" defTabSz="83952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39528" algn="l" defTabSz="83952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59291" algn="l" defTabSz="83952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679054" algn="l" defTabSz="83952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098819" algn="l" defTabSz="83952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18583" algn="l" defTabSz="83952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2938347" algn="l" defTabSz="83952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358110" algn="l" defTabSz="839528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72">
          <p15:clr>
            <a:srgbClr val="A4A3A4"/>
          </p15:clr>
        </p15:guide>
        <p15:guide id="2" pos="13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D77"/>
    <a:srgbClr val="008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2316" y="36"/>
      </p:cViewPr>
      <p:guideLst>
        <p:guide orient="horz" pos="3772"/>
        <p:guide pos="138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118" y="1745253"/>
            <a:ext cx="5679842" cy="498949"/>
          </a:xfrm>
        </p:spPr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25" b="1" i="0" u="sng">
                <a:solidFill>
                  <a:srgbClr val="2D75B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56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118" y="1745254"/>
            <a:ext cx="5679842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0953" y="2013390"/>
            <a:ext cx="581341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331720" y="9212581"/>
            <a:ext cx="219456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42900" y="9212581"/>
            <a:ext cx="157734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37760" y="9212581"/>
            <a:ext cx="157734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19764">
        <a:defRPr>
          <a:latin typeface="+mn-lt"/>
          <a:ea typeface="+mn-ea"/>
          <a:cs typeface="+mn-cs"/>
        </a:defRPr>
      </a:lvl2pPr>
      <a:lvl3pPr marL="839528">
        <a:defRPr>
          <a:latin typeface="+mn-lt"/>
          <a:ea typeface="+mn-ea"/>
          <a:cs typeface="+mn-cs"/>
        </a:defRPr>
      </a:lvl3pPr>
      <a:lvl4pPr marL="1259291">
        <a:defRPr>
          <a:latin typeface="+mn-lt"/>
          <a:ea typeface="+mn-ea"/>
          <a:cs typeface="+mn-cs"/>
        </a:defRPr>
      </a:lvl4pPr>
      <a:lvl5pPr marL="1679054">
        <a:defRPr>
          <a:latin typeface="+mn-lt"/>
          <a:ea typeface="+mn-ea"/>
          <a:cs typeface="+mn-cs"/>
        </a:defRPr>
      </a:lvl5pPr>
      <a:lvl6pPr marL="2098819">
        <a:defRPr>
          <a:latin typeface="+mn-lt"/>
          <a:ea typeface="+mn-ea"/>
          <a:cs typeface="+mn-cs"/>
        </a:defRPr>
      </a:lvl6pPr>
      <a:lvl7pPr marL="2518583">
        <a:defRPr>
          <a:latin typeface="+mn-lt"/>
          <a:ea typeface="+mn-ea"/>
          <a:cs typeface="+mn-cs"/>
        </a:defRPr>
      </a:lvl7pPr>
      <a:lvl8pPr marL="2938347">
        <a:defRPr>
          <a:latin typeface="+mn-lt"/>
          <a:ea typeface="+mn-ea"/>
          <a:cs typeface="+mn-cs"/>
        </a:defRPr>
      </a:lvl8pPr>
      <a:lvl9pPr marL="335811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19764">
        <a:defRPr>
          <a:latin typeface="+mn-lt"/>
          <a:ea typeface="+mn-ea"/>
          <a:cs typeface="+mn-cs"/>
        </a:defRPr>
      </a:lvl2pPr>
      <a:lvl3pPr marL="839528">
        <a:defRPr>
          <a:latin typeface="+mn-lt"/>
          <a:ea typeface="+mn-ea"/>
          <a:cs typeface="+mn-cs"/>
        </a:defRPr>
      </a:lvl3pPr>
      <a:lvl4pPr marL="1259291">
        <a:defRPr>
          <a:latin typeface="+mn-lt"/>
          <a:ea typeface="+mn-ea"/>
          <a:cs typeface="+mn-cs"/>
        </a:defRPr>
      </a:lvl4pPr>
      <a:lvl5pPr marL="1679054">
        <a:defRPr>
          <a:latin typeface="+mn-lt"/>
          <a:ea typeface="+mn-ea"/>
          <a:cs typeface="+mn-cs"/>
        </a:defRPr>
      </a:lvl5pPr>
      <a:lvl6pPr marL="2098819">
        <a:defRPr>
          <a:latin typeface="+mn-lt"/>
          <a:ea typeface="+mn-ea"/>
          <a:cs typeface="+mn-cs"/>
        </a:defRPr>
      </a:lvl6pPr>
      <a:lvl7pPr marL="2518583">
        <a:defRPr>
          <a:latin typeface="+mn-lt"/>
          <a:ea typeface="+mn-ea"/>
          <a:cs typeface="+mn-cs"/>
        </a:defRPr>
      </a:lvl7pPr>
      <a:lvl8pPr marL="2938347">
        <a:defRPr>
          <a:latin typeface="+mn-lt"/>
          <a:ea typeface="+mn-ea"/>
          <a:cs typeface="+mn-cs"/>
        </a:defRPr>
      </a:lvl8pPr>
      <a:lvl9pPr marL="335811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2011" y="130016"/>
            <a:ext cx="4992409" cy="573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25" b="1" i="0" u="sng">
                <a:solidFill>
                  <a:srgbClr val="2D75B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6011" y="1122054"/>
            <a:ext cx="2316718" cy="2856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6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311592" y="5182076"/>
            <a:ext cx="1234440" cy="2786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92881" y="5182076"/>
            <a:ext cx="887253" cy="2786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777490" y="5182076"/>
            <a:ext cx="887253" cy="2786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image"/><Relationship Id="rId2" Type="http://schemas.openxmlformats.org/officeDocument/2006/relationships/image" Target="../media/image26.image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smedical.greythr.com/" TargetMode="External"/><Relationship Id="rId4" Type="http://schemas.openxmlformats.org/officeDocument/2006/relationships/hyperlink" Target="https://play.google.com/store/apps/details?id=com.greytip.ghress&amp;hl=en_I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image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image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image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image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3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1.jpg"/><Relationship Id="rId5" Type="http://schemas.openxmlformats.org/officeDocument/2006/relationships/image" Target="../media/image16.jpg"/><Relationship Id="rId10" Type="http://schemas.openxmlformats.org/officeDocument/2006/relationships/image" Target="../media/image3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hrd@ssmedworld.com" TargetMode="External"/><Relationship Id="rId2" Type="http://schemas.openxmlformats.org/officeDocument/2006/relationships/hyperlink" Target="mailto:head.hr@ssmedworld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image"/><Relationship Id="rId5" Type="http://schemas.openxmlformats.org/officeDocument/2006/relationships/hyperlink" Target="mailto:priya@ssmedworld.com" TargetMode="External"/><Relationship Id="rId4" Type="http://schemas.openxmlformats.org/officeDocument/2006/relationships/hyperlink" Target="mailto:hr.trainee.ssmed@gmai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700" y="2738041"/>
            <a:ext cx="5562600" cy="843359"/>
          </a:xfrm>
          <a:prstGeom prst="rect">
            <a:avLst/>
          </a:prstGeom>
        </p:spPr>
        <p:txBody>
          <a:bodyPr vert="horz" wrap="square" lIns="0" tIns="12243" rIns="0" bIns="0" rtlCol="0">
            <a:spAutoFit/>
          </a:bodyPr>
          <a:lstStyle/>
          <a:p>
            <a:pPr marL="11660" marR="4664" algn="ctr">
              <a:spcBef>
                <a:spcPts val="96"/>
              </a:spcBef>
            </a:pPr>
            <a:r>
              <a:rPr sz="5400" b="1" spc="14" dirty="0">
                <a:solidFill>
                  <a:srgbClr val="239D77"/>
                </a:solidFill>
                <a:latin typeface="+mn-lt"/>
                <a:cs typeface="Arial"/>
              </a:rPr>
              <a:t>WHO</a:t>
            </a:r>
            <a:r>
              <a:rPr sz="5400" b="1" spc="-96" dirty="0">
                <a:solidFill>
                  <a:srgbClr val="239D77"/>
                </a:solidFill>
                <a:latin typeface="+mn-lt"/>
                <a:cs typeface="Arial"/>
              </a:rPr>
              <a:t> </a:t>
            </a:r>
            <a:r>
              <a:rPr sz="5400" b="1" spc="-19" dirty="0">
                <a:solidFill>
                  <a:srgbClr val="239D77"/>
                </a:solidFill>
                <a:latin typeface="+mn-lt"/>
                <a:cs typeface="Arial"/>
              </a:rPr>
              <a:t>WE </a:t>
            </a:r>
            <a:r>
              <a:rPr sz="5400" b="1" spc="-1951" dirty="0">
                <a:solidFill>
                  <a:srgbClr val="239D77"/>
                </a:solidFill>
                <a:latin typeface="+mn-lt"/>
                <a:cs typeface="Arial"/>
              </a:rPr>
              <a:t> </a:t>
            </a:r>
            <a:r>
              <a:rPr sz="5400" b="1" dirty="0">
                <a:solidFill>
                  <a:srgbClr val="239D77"/>
                </a:solidFill>
                <a:latin typeface="+mn-lt"/>
                <a:cs typeface="Arial"/>
              </a:rPr>
              <a:t>ARE</a:t>
            </a:r>
            <a:endParaRPr sz="5400">
              <a:solidFill>
                <a:srgbClr val="239D77"/>
              </a:solidFill>
              <a:latin typeface="+mn-lt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4323186"/>
            <a:ext cx="5333999" cy="2631228"/>
          </a:xfrm>
          <a:prstGeom prst="rect">
            <a:avLst/>
          </a:prstGeom>
        </p:spPr>
      </p:pic>
      <p:pic>
        <p:nvPicPr>
          <p:cNvPr id="6" name="Picture 5" descr="Swachh Lab Catalogu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" y="8991600"/>
            <a:ext cx="6747644" cy="288175"/>
          </a:xfrm>
          <a:prstGeom prst="rect">
            <a:avLst/>
          </a:prstGeom>
        </p:spPr>
      </p:pic>
      <p:pic>
        <p:nvPicPr>
          <p:cNvPr id="8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0200" y="228600"/>
            <a:ext cx="1143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1833" y="149447"/>
            <a:ext cx="2140267" cy="357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30" dirty="0"/>
              <a:t>Attendance</a:t>
            </a:r>
            <a:r>
              <a:rPr sz="2250" spc="-135" dirty="0"/>
              <a:t> </a:t>
            </a:r>
            <a:r>
              <a:rPr sz="2250" spc="-10" dirty="0"/>
              <a:t>Policy</a:t>
            </a:r>
            <a:endParaRPr sz="22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747" y="0"/>
            <a:ext cx="810100" cy="5915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7729" y="862250"/>
            <a:ext cx="1613772" cy="9229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9843" y="548640"/>
            <a:ext cx="5915025" cy="3208972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94335">
              <a:lnSpc>
                <a:spcPct val="100000"/>
              </a:lnSpc>
              <a:spcBef>
                <a:spcPts val="870"/>
              </a:spcBef>
            </a:pPr>
            <a:r>
              <a:rPr sz="900" spc="-10" dirty="0">
                <a:latin typeface="Arial"/>
                <a:cs typeface="Arial"/>
              </a:rPr>
              <a:t>Attendance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App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: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b="1" spc="-10" dirty="0">
                <a:latin typeface="Arial"/>
                <a:cs typeface="Arial"/>
              </a:rPr>
              <a:t>GreytHR</a:t>
            </a:r>
            <a:endParaRPr sz="900">
              <a:latin typeface="Arial"/>
              <a:cs typeface="Arial"/>
            </a:endParaRPr>
          </a:p>
          <a:p>
            <a:pPr marL="337185">
              <a:lnSpc>
                <a:spcPct val="100000"/>
              </a:lnSpc>
              <a:spcBef>
                <a:spcPts val="770"/>
              </a:spcBef>
            </a:pPr>
            <a:r>
              <a:rPr sz="900" dirty="0">
                <a:latin typeface="Arial"/>
                <a:cs typeface="Arial"/>
              </a:rPr>
              <a:t>Available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on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Google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play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store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link</a:t>
            </a:r>
            <a:r>
              <a:rPr sz="900" spc="-30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420"/>
              </a:spcBef>
            </a:pPr>
            <a:r>
              <a:rPr sz="900" u="sng" spc="2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  </a:t>
            </a:r>
            <a:r>
              <a:rPr sz="9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https://play.google.com/store/apps/details?id=com.greytip.ghress&amp;hl=en_IN</a:t>
            </a:r>
            <a:endParaRPr sz="900">
              <a:latin typeface="Arial"/>
              <a:cs typeface="Arial"/>
            </a:endParaRPr>
          </a:p>
          <a:p>
            <a:pPr marL="353060">
              <a:lnSpc>
                <a:spcPct val="100000"/>
              </a:lnSpc>
              <a:spcBef>
                <a:spcPts val="500"/>
              </a:spcBef>
            </a:pPr>
            <a:r>
              <a:rPr sz="787" b="1" dirty="0">
                <a:latin typeface="Arial"/>
                <a:cs typeface="Arial"/>
              </a:rPr>
              <a:t>Attendance</a:t>
            </a:r>
            <a:r>
              <a:rPr sz="787" b="1" spc="-25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Portal</a:t>
            </a:r>
            <a:r>
              <a:rPr sz="787" b="1" spc="-20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Desktop</a:t>
            </a:r>
            <a:r>
              <a:rPr sz="787" b="1" spc="-45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URL</a:t>
            </a:r>
            <a:r>
              <a:rPr sz="787" b="1" spc="-45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:</a:t>
            </a:r>
            <a:r>
              <a:rPr sz="787" b="1" spc="355" dirty="0">
                <a:latin typeface="Arial"/>
                <a:cs typeface="Arial"/>
              </a:rPr>
              <a:t> </a:t>
            </a:r>
            <a:r>
              <a:rPr sz="787" b="1" i="1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https://ssmedical.greythr.com/</a:t>
            </a:r>
            <a:endParaRPr sz="787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60"/>
              </a:spcBef>
            </a:pPr>
            <a:endParaRPr sz="787">
              <a:latin typeface="Arial"/>
              <a:cs typeface="Arial"/>
            </a:endParaRPr>
          </a:p>
          <a:p>
            <a:pPr marL="553085" indent="-489584">
              <a:lnSpc>
                <a:spcPct val="100000"/>
              </a:lnSpc>
              <a:buSzPct val="157142"/>
              <a:buFont typeface="Wingdings"/>
              <a:buChar char=""/>
              <a:tabLst>
                <a:tab pos="553085" algn="l"/>
              </a:tabLst>
            </a:pPr>
            <a:r>
              <a:rPr sz="787" dirty="0">
                <a:latin typeface="Arial"/>
                <a:cs typeface="Arial"/>
              </a:rPr>
              <a:t>Office</a:t>
            </a:r>
            <a:r>
              <a:rPr sz="787" spc="-2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Hours</a:t>
            </a:r>
            <a:r>
              <a:rPr sz="787" spc="-2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(MON</a:t>
            </a:r>
            <a:r>
              <a:rPr sz="787" spc="-3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–</a:t>
            </a:r>
            <a:r>
              <a:rPr sz="787" spc="-20" dirty="0">
                <a:latin typeface="Arial"/>
                <a:cs typeface="Arial"/>
              </a:rPr>
              <a:t> SAT)</a:t>
            </a:r>
            <a:r>
              <a:rPr sz="787" spc="-1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:</a:t>
            </a:r>
            <a:r>
              <a:rPr sz="787" spc="-10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9.30</a:t>
            </a:r>
            <a:r>
              <a:rPr sz="787" b="1" spc="-30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am</a:t>
            </a:r>
            <a:r>
              <a:rPr sz="787" b="1" spc="-15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to</a:t>
            </a:r>
            <a:r>
              <a:rPr sz="787" b="1" spc="-25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6.30</a:t>
            </a:r>
            <a:r>
              <a:rPr sz="787" b="1" spc="-30" dirty="0">
                <a:latin typeface="Arial"/>
                <a:cs typeface="Arial"/>
              </a:rPr>
              <a:t> </a:t>
            </a:r>
            <a:r>
              <a:rPr sz="787" b="1" spc="-25" dirty="0">
                <a:latin typeface="Arial"/>
                <a:cs typeface="Arial"/>
              </a:rPr>
              <a:t>pm</a:t>
            </a:r>
            <a:endParaRPr sz="787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Wingdings"/>
              <a:buChar char=""/>
            </a:pPr>
            <a:endParaRPr sz="787">
              <a:latin typeface="Arial"/>
              <a:cs typeface="Arial"/>
            </a:endParaRPr>
          </a:p>
          <a:p>
            <a:pPr marL="553085" indent="-489584">
              <a:lnSpc>
                <a:spcPct val="100000"/>
              </a:lnSpc>
              <a:buSzPct val="157142"/>
              <a:buFont typeface="Wingdings"/>
              <a:buChar char=""/>
              <a:tabLst>
                <a:tab pos="553085" algn="l"/>
              </a:tabLst>
            </a:pPr>
            <a:r>
              <a:rPr sz="787" dirty="0">
                <a:latin typeface="Arial"/>
                <a:cs typeface="Arial"/>
              </a:rPr>
              <a:t>Grace</a:t>
            </a:r>
            <a:r>
              <a:rPr sz="787" spc="-3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minutes</a:t>
            </a:r>
            <a:r>
              <a:rPr sz="787" spc="-3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allowed</a:t>
            </a:r>
            <a:r>
              <a:rPr sz="787" spc="-1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for</a:t>
            </a:r>
            <a:r>
              <a:rPr sz="787" spc="-3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PUNCH IN</a:t>
            </a:r>
            <a:r>
              <a:rPr sz="787" spc="-2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:</a:t>
            </a:r>
            <a:r>
              <a:rPr sz="787" spc="-25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15</a:t>
            </a:r>
            <a:r>
              <a:rPr sz="787" b="1" spc="-20" dirty="0">
                <a:latin typeface="Arial"/>
                <a:cs typeface="Arial"/>
              </a:rPr>
              <a:t> mins</a:t>
            </a:r>
            <a:endParaRPr sz="787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Wingdings"/>
              <a:buChar char=""/>
            </a:pPr>
            <a:endParaRPr sz="787">
              <a:latin typeface="Arial"/>
              <a:cs typeface="Arial"/>
            </a:endParaRPr>
          </a:p>
          <a:p>
            <a:pPr marL="544195" indent="-480695">
              <a:lnSpc>
                <a:spcPct val="100000"/>
              </a:lnSpc>
              <a:buSzPct val="157142"/>
              <a:buFont typeface="Wingdings"/>
              <a:buChar char=""/>
              <a:tabLst>
                <a:tab pos="544195" algn="l"/>
              </a:tabLst>
            </a:pPr>
            <a:r>
              <a:rPr sz="787" dirty="0">
                <a:latin typeface="Arial"/>
                <a:cs typeface="Arial"/>
              </a:rPr>
              <a:t>Attendance</a:t>
            </a:r>
            <a:r>
              <a:rPr sz="787" spc="-4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PUNCH</a:t>
            </a:r>
            <a:r>
              <a:rPr sz="787" spc="-2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IN</a:t>
            </a:r>
            <a:r>
              <a:rPr sz="787" spc="-2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/</a:t>
            </a:r>
            <a:r>
              <a:rPr sz="787" spc="-3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PIUNCH</a:t>
            </a:r>
            <a:r>
              <a:rPr sz="787" spc="-1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OUT</a:t>
            </a:r>
            <a:r>
              <a:rPr sz="787" spc="-5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only</a:t>
            </a:r>
            <a:r>
              <a:rPr sz="787" spc="-3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via</a:t>
            </a:r>
            <a:r>
              <a:rPr sz="787" spc="-4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GreytHR app</a:t>
            </a:r>
            <a:r>
              <a:rPr sz="787" spc="-4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with</a:t>
            </a:r>
            <a:r>
              <a:rPr sz="787" spc="-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GPS</a:t>
            </a:r>
            <a:r>
              <a:rPr sz="787" spc="-2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ON</a:t>
            </a:r>
            <a:r>
              <a:rPr sz="787" spc="-3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in</a:t>
            </a:r>
            <a:r>
              <a:rPr sz="787" spc="-2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your</a:t>
            </a:r>
            <a:r>
              <a:rPr sz="787" spc="-1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Mobile</a:t>
            </a:r>
            <a:r>
              <a:rPr sz="787" spc="-40" dirty="0">
                <a:latin typeface="Arial"/>
                <a:cs typeface="Arial"/>
              </a:rPr>
              <a:t> </a:t>
            </a:r>
            <a:r>
              <a:rPr sz="787" spc="-10" dirty="0">
                <a:latin typeface="Arial"/>
                <a:cs typeface="Arial"/>
              </a:rPr>
              <a:t>Phone.</a:t>
            </a:r>
            <a:endParaRPr sz="787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85"/>
              </a:spcBef>
              <a:buFont typeface="Wingdings"/>
              <a:buChar char=""/>
            </a:pPr>
            <a:endParaRPr sz="787">
              <a:latin typeface="Arial"/>
              <a:cs typeface="Arial"/>
            </a:endParaRPr>
          </a:p>
          <a:p>
            <a:pPr marL="506730" marR="30480" indent="-443230">
              <a:lnSpc>
                <a:spcPct val="129200"/>
              </a:lnSpc>
              <a:buFont typeface="Wingdings"/>
              <a:buChar char=""/>
              <a:tabLst>
                <a:tab pos="506730" algn="l"/>
                <a:tab pos="544195" algn="l"/>
              </a:tabLst>
            </a:pPr>
            <a:r>
              <a:rPr sz="1237" dirty="0">
                <a:latin typeface="Times New Roman"/>
                <a:cs typeface="Times New Roman"/>
              </a:rPr>
              <a:t>	</a:t>
            </a:r>
            <a:r>
              <a:rPr sz="787" spc="-10" dirty="0">
                <a:latin typeface="Arial"/>
                <a:cs typeface="Arial"/>
              </a:rPr>
              <a:t>All</a:t>
            </a:r>
            <a:r>
              <a:rPr sz="787" spc="-9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Attendance</a:t>
            </a:r>
            <a:r>
              <a:rPr sz="787" spc="-4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schedule</a:t>
            </a:r>
            <a:r>
              <a:rPr sz="787" spc="-4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related</a:t>
            </a:r>
            <a:r>
              <a:rPr sz="787" spc="-4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issues</a:t>
            </a:r>
            <a:r>
              <a:rPr sz="787" spc="-3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to</a:t>
            </a:r>
            <a:r>
              <a:rPr sz="787" spc="-2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be</a:t>
            </a:r>
            <a:r>
              <a:rPr sz="787" spc="-2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Regularized</a:t>
            </a:r>
            <a:r>
              <a:rPr sz="787" spc="-4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via</a:t>
            </a:r>
            <a:r>
              <a:rPr sz="787" spc="-3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app</a:t>
            </a:r>
            <a:r>
              <a:rPr sz="787" spc="-25" dirty="0">
                <a:latin typeface="Arial"/>
                <a:cs typeface="Arial"/>
              </a:rPr>
              <a:t> </a:t>
            </a:r>
            <a:r>
              <a:rPr sz="787" spc="-10" dirty="0">
                <a:latin typeface="Arial"/>
                <a:cs typeface="Arial"/>
              </a:rPr>
              <a:t>only. </a:t>
            </a:r>
            <a:r>
              <a:rPr sz="787" dirty="0">
                <a:latin typeface="Arial"/>
                <a:cs typeface="Arial"/>
              </a:rPr>
              <a:t>Employees</a:t>
            </a:r>
            <a:r>
              <a:rPr sz="787" spc="-1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should</a:t>
            </a:r>
            <a:r>
              <a:rPr sz="787" spc="-3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monitor</a:t>
            </a:r>
            <a:r>
              <a:rPr sz="787" spc="-4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their</a:t>
            </a:r>
            <a:r>
              <a:rPr sz="787" spc="-3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attendance</a:t>
            </a:r>
            <a:r>
              <a:rPr sz="787" spc="-6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&amp;</a:t>
            </a:r>
            <a:r>
              <a:rPr sz="787" spc="-1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follow</a:t>
            </a:r>
            <a:r>
              <a:rPr sz="787" spc="-25" dirty="0">
                <a:latin typeface="Arial"/>
                <a:cs typeface="Arial"/>
              </a:rPr>
              <a:t> the </a:t>
            </a:r>
            <a:r>
              <a:rPr sz="787" dirty="0">
                <a:latin typeface="Arial"/>
                <a:cs typeface="Arial"/>
              </a:rPr>
              <a:t>attendance</a:t>
            </a:r>
            <a:r>
              <a:rPr sz="787" spc="-40" dirty="0">
                <a:latin typeface="Arial"/>
                <a:cs typeface="Arial"/>
              </a:rPr>
              <a:t> </a:t>
            </a:r>
            <a:r>
              <a:rPr sz="787" spc="-10" dirty="0">
                <a:latin typeface="Arial"/>
                <a:cs typeface="Arial"/>
              </a:rPr>
              <a:t>guidelines.</a:t>
            </a:r>
            <a:endParaRPr sz="787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60"/>
              </a:spcBef>
              <a:buFont typeface="Wingdings"/>
              <a:buChar char=""/>
            </a:pPr>
            <a:endParaRPr sz="787">
              <a:latin typeface="Arial"/>
              <a:cs typeface="Arial"/>
            </a:endParaRPr>
          </a:p>
          <a:p>
            <a:pPr marL="544195" indent="-480695">
              <a:lnSpc>
                <a:spcPct val="100000"/>
              </a:lnSpc>
              <a:buSzPct val="157142"/>
              <a:buFont typeface="Wingdings"/>
              <a:buChar char=""/>
              <a:tabLst>
                <a:tab pos="544195" algn="l"/>
              </a:tabLst>
            </a:pPr>
            <a:r>
              <a:rPr sz="787" dirty="0">
                <a:latin typeface="Arial"/>
                <a:cs typeface="Arial"/>
              </a:rPr>
              <a:t>Any</a:t>
            </a:r>
            <a:r>
              <a:rPr sz="787" spc="-2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unmarked</a:t>
            </a:r>
            <a:r>
              <a:rPr sz="787" spc="-4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attendance</a:t>
            </a:r>
            <a:r>
              <a:rPr sz="787" spc="-5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in</a:t>
            </a:r>
            <a:r>
              <a:rPr sz="787" spc="-1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the</a:t>
            </a:r>
            <a:r>
              <a:rPr sz="787" spc="-3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calendar</a:t>
            </a:r>
            <a:r>
              <a:rPr sz="787" spc="-35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will</a:t>
            </a:r>
            <a:r>
              <a:rPr sz="787" spc="1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result</a:t>
            </a:r>
            <a:r>
              <a:rPr sz="787" spc="-30" dirty="0">
                <a:latin typeface="Arial"/>
                <a:cs typeface="Arial"/>
              </a:rPr>
              <a:t> </a:t>
            </a:r>
            <a:r>
              <a:rPr sz="787" dirty="0">
                <a:latin typeface="Arial"/>
                <a:cs typeface="Arial"/>
              </a:rPr>
              <a:t>in</a:t>
            </a:r>
            <a:r>
              <a:rPr sz="787" spc="-20" dirty="0">
                <a:latin typeface="Arial"/>
                <a:cs typeface="Arial"/>
              </a:rPr>
              <a:t> </a:t>
            </a:r>
            <a:r>
              <a:rPr sz="787" spc="-25" dirty="0">
                <a:latin typeface="Arial"/>
                <a:cs typeface="Arial"/>
              </a:rPr>
              <a:t>LOP</a:t>
            </a:r>
            <a:endParaRPr sz="787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70"/>
              </a:spcBef>
              <a:buFont typeface="Wingdings"/>
              <a:buChar char=""/>
            </a:pPr>
            <a:endParaRPr sz="787">
              <a:latin typeface="Arial"/>
              <a:cs typeface="Arial"/>
            </a:endParaRPr>
          </a:p>
          <a:p>
            <a:pPr marL="554355" indent="-490855">
              <a:lnSpc>
                <a:spcPct val="100000"/>
              </a:lnSpc>
              <a:buSzPct val="157142"/>
              <a:buFont typeface="Wingdings"/>
              <a:buChar char=""/>
              <a:tabLst>
                <a:tab pos="554355" algn="l"/>
              </a:tabLst>
            </a:pPr>
            <a:r>
              <a:rPr sz="787" b="1" dirty="0">
                <a:latin typeface="Arial"/>
                <a:cs typeface="Arial"/>
              </a:rPr>
              <a:t>Attendance</a:t>
            </a:r>
            <a:r>
              <a:rPr sz="787" b="1" spc="-20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cycle</a:t>
            </a:r>
            <a:r>
              <a:rPr sz="787" b="1" spc="-15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is</a:t>
            </a:r>
            <a:r>
              <a:rPr sz="787" b="1" spc="-15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25</a:t>
            </a:r>
            <a:r>
              <a:rPr sz="759" b="1" baseline="24691" dirty="0">
                <a:latin typeface="Arial"/>
                <a:cs typeface="Arial"/>
              </a:rPr>
              <a:t>th</a:t>
            </a:r>
            <a:r>
              <a:rPr sz="759" b="1" spc="202" baseline="24691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to</a:t>
            </a:r>
            <a:r>
              <a:rPr sz="787" b="1" spc="-25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24</a:t>
            </a:r>
            <a:r>
              <a:rPr sz="759" b="1" baseline="24691" dirty="0">
                <a:latin typeface="Arial"/>
                <a:cs typeface="Arial"/>
              </a:rPr>
              <a:t>th</a:t>
            </a:r>
            <a:r>
              <a:rPr sz="759" b="1" spc="187" baseline="24691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of</a:t>
            </a:r>
            <a:r>
              <a:rPr sz="787" b="1" spc="-20" dirty="0">
                <a:latin typeface="Arial"/>
                <a:cs typeface="Arial"/>
              </a:rPr>
              <a:t> </a:t>
            </a:r>
            <a:r>
              <a:rPr sz="787" b="1" dirty="0">
                <a:latin typeface="Arial"/>
                <a:cs typeface="Arial"/>
              </a:rPr>
              <a:t>every </a:t>
            </a:r>
            <a:r>
              <a:rPr sz="787" b="1" spc="-10" dirty="0">
                <a:latin typeface="Arial"/>
                <a:cs typeface="Arial"/>
              </a:rPr>
              <a:t>month.</a:t>
            </a:r>
            <a:endParaRPr sz="787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787">
              <a:latin typeface="Arial"/>
              <a:cs typeface="Arial"/>
            </a:endParaRPr>
          </a:p>
          <a:p>
            <a:pPr marL="654050" marR="510540" indent="-590550">
              <a:lnSpc>
                <a:spcPct val="129200"/>
              </a:lnSpc>
            </a:pP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NOTE</a:t>
            </a:r>
            <a:r>
              <a:rPr sz="787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|</a:t>
            </a:r>
            <a:r>
              <a:rPr sz="787" b="1" spc="-7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Any</a:t>
            </a:r>
            <a:r>
              <a:rPr sz="787" b="1" spc="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employee</a:t>
            </a:r>
            <a:r>
              <a:rPr sz="787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marking</a:t>
            </a:r>
            <a:r>
              <a:rPr sz="787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attendance</a:t>
            </a:r>
            <a:r>
              <a:rPr sz="787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after</a:t>
            </a:r>
            <a:r>
              <a:rPr sz="787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9:45</a:t>
            </a:r>
            <a:r>
              <a:rPr sz="787" b="1" spc="-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AM</a:t>
            </a:r>
            <a:r>
              <a:rPr sz="787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will</a:t>
            </a:r>
            <a:r>
              <a:rPr sz="787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be</a:t>
            </a:r>
            <a:r>
              <a:rPr sz="787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considered</a:t>
            </a:r>
            <a:r>
              <a:rPr sz="787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as</a:t>
            </a:r>
            <a:r>
              <a:rPr sz="787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late</a:t>
            </a:r>
            <a:r>
              <a:rPr sz="787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and</a:t>
            </a:r>
            <a:r>
              <a:rPr sz="787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on</a:t>
            </a:r>
            <a:r>
              <a:rPr sz="787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every</a:t>
            </a:r>
            <a:r>
              <a:rPr sz="787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3</a:t>
            </a:r>
            <a:r>
              <a:rPr sz="787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late,</a:t>
            </a:r>
            <a:r>
              <a:rPr sz="787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one</a:t>
            </a:r>
            <a:r>
              <a:rPr sz="787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day</a:t>
            </a:r>
            <a:r>
              <a:rPr sz="787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spc="-10" dirty="0">
                <a:solidFill>
                  <a:srgbClr val="C00000"/>
                </a:solidFill>
                <a:latin typeface="Arial"/>
                <a:cs typeface="Arial"/>
              </a:rPr>
              <a:t>absent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will</a:t>
            </a:r>
            <a:r>
              <a:rPr sz="787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be</a:t>
            </a:r>
            <a:r>
              <a:rPr sz="787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marked</a:t>
            </a:r>
            <a:r>
              <a:rPr sz="787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which</a:t>
            </a:r>
            <a:r>
              <a:rPr sz="787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will</a:t>
            </a:r>
            <a:r>
              <a:rPr sz="787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be</a:t>
            </a:r>
            <a:r>
              <a:rPr sz="787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adjusted</a:t>
            </a:r>
            <a:r>
              <a:rPr sz="787" b="1" spc="-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from</a:t>
            </a:r>
            <a:r>
              <a:rPr sz="787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the</a:t>
            </a:r>
            <a:r>
              <a:rPr sz="787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leave</a:t>
            </a:r>
            <a:r>
              <a:rPr sz="787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balance,</a:t>
            </a:r>
            <a:r>
              <a:rPr sz="787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if</a:t>
            </a:r>
            <a:r>
              <a:rPr sz="787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available,</a:t>
            </a:r>
            <a:r>
              <a:rPr sz="787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else</a:t>
            </a:r>
            <a:r>
              <a:rPr sz="787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dirty="0">
                <a:solidFill>
                  <a:srgbClr val="C00000"/>
                </a:solidFill>
                <a:latin typeface="Arial"/>
                <a:cs typeface="Arial"/>
              </a:rPr>
              <a:t>from</a:t>
            </a:r>
            <a:r>
              <a:rPr sz="787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787" b="1" spc="-10" dirty="0">
                <a:solidFill>
                  <a:srgbClr val="C00000"/>
                </a:solidFill>
                <a:latin typeface="Arial"/>
                <a:cs typeface="Arial"/>
              </a:rPr>
              <a:t>salary.</a:t>
            </a:r>
            <a:endParaRPr sz="78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5735" y="47862"/>
            <a:ext cx="892968" cy="5036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7734" y="646651"/>
            <a:ext cx="5927169" cy="1514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Calibri"/>
                <a:cs typeface="Calibri"/>
              </a:rPr>
              <a:t>All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employees</a:t>
            </a:r>
            <a:r>
              <a:rPr sz="900" b="1" spc="-4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will</a:t>
            </a:r>
            <a:r>
              <a:rPr sz="900" b="1" spc="-4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be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getting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leaves</a:t>
            </a:r>
            <a:r>
              <a:rPr sz="900" b="1" spc="-4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on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pro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rata </a:t>
            </a:r>
            <a:r>
              <a:rPr sz="900" b="1" dirty="0">
                <a:latin typeface="Calibri"/>
                <a:cs typeface="Calibri"/>
              </a:rPr>
              <a:t>basis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upon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their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joining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and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will</a:t>
            </a:r>
            <a:r>
              <a:rPr sz="900" b="1" spc="-4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be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credited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as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mentioned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below</a:t>
            </a:r>
            <a:r>
              <a:rPr sz="900" b="1" spc="-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via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GreytHR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6981" y="2518528"/>
            <a:ext cx="6463307" cy="12626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182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900" b="1" spc="-10" dirty="0">
                <a:solidFill>
                  <a:srgbClr val="FF0000"/>
                </a:solidFill>
                <a:latin typeface="Calibri"/>
                <a:cs typeface="Calibri"/>
              </a:rPr>
              <a:t>EXCEPT</a:t>
            </a:r>
            <a:r>
              <a:rPr sz="9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CL</a:t>
            </a:r>
            <a:r>
              <a:rPr sz="900" b="1" spc="2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other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leaves</a:t>
            </a:r>
            <a:r>
              <a:rPr sz="900" b="1" spc="-5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are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credited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on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GreytHR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after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completion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of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06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months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of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probation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of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an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employee.</a:t>
            </a:r>
            <a:endParaRPr sz="900">
              <a:latin typeface="Calibri"/>
              <a:cs typeface="Calibri"/>
            </a:endParaRPr>
          </a:p>
          <a:p>
            <a:pPr marL="354965" indent="-342265">
              <a:lnSpc>
                <a:spcPts val="1725"/>
              </a:lnSpc>
              <a:buFont typeface="Arial"/>
              <a:buChar char="•"/>
              <a:tabLst>
                <a:tab pos="354965" algn="l"/>
              </a:tabLst>
            </a:pPr>
            <a:r>
              <a:rPr sz="900" b="1" dirty="0">
                <a:latin typeface="Calibri"/>
                <a:cs typeface="Calibri"/>
              </a:rPr>
              <a:t>Employees</a:t>
            </a:r>
            <a:r>
              <a:rPr sz="900" b="1" spc="-6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are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eligible</a:t>
            </a:r>
            <a:r>
              <a:rPr sz="900" b="1" spc="-5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to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apply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leaves</a:t>
            </a:r>
            <a:r>
              <a:rPr sz="900" b="1" spc="-6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only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via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GreytHR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spc="-20" dirty="0">
                <a:latin typeface="Calibri"/>
                <a:cs typeface="Calibri"/>
              </a:rPr>
              <a:t>app.</a:t>
            </a:r>
            <a:endParaRPr sz="900">
              <a:latin typeface="Calibri"/>
              <a:cs typeface="Calibri"/>
            </a:endParaRPr>
          </a:p>
          <a:p>
            <a:pPr marL="354965" indent="-342265">
              <a:lnSpc>
                <a:spcPts val="1730"/>
              </a:lnSpc>
              <a:buFont typeface="Arial"/>
              <a:buChar char="•"/>
              <a:tabLst>
                <a:tab pos="354965" algn="l"/>
              </a:tabLst>
            </a:pPr>
            <a:r>
              <a:rPr sz="900" b="1" dirty="0">
                <a:latin typeface="Calibri"/>
                <a:cs typeface="Calibri"/>
              </a:rPr>
              <a:t>Employees</a:t>
            </a:r>
            <a:r>
              <a:rPr sz="900" b="1" spc="-6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who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take</a:t>
            </a:r>
            <a:r>
              <a:rPr sz="900" b="1" spc="-55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unapproved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leave</a:t>
            </a:r>
            <a:r>
              <a:rPr sz="900" b="1" spc="-4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will</a:t>
            </a:r>
            <a:r>
              <a:rPr sz="900" b="1" spc="-5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be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marked</a:t>
            </a:r>
            <a:r>
              <a:rPr sz="900" b="1" spc="-4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as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spc="-20" dirty="0">
                <a:solidFill>
                  <a:srgbClr val="FF0000"/>
                </a:solidFill>
                <a:latin typeface="Calibri"/>
                <a:cs typeface="Calibri"/>
              </a:rPr>
              <a:t>“Absent</a:t>
            </a:r>
            <a:r>
              <a:rPr sz="9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spc="-40" dirty="0">
                <a:solidFill>
                  <a:srgbClr val="FF0000"/>
                </a:solidFill>
                <a:latin typeface="Calibri"/>
                <a:cs typeface="Calibri"/>
              </a:rPr>
              <a:t>x2”.</a:t>
            </a:r>
            <a:r>
              <a:rPr sz="900" b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Employee</a:t>
            </a:r>
            <a:r>
              <a:rPr sz="900" b="1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will</a:t>
            </a:r>
            <a:r>
              <a:rPr sz="900" b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lose</a:t>
            </a:r>
            <a:r>
              <a:rPr sz="900" b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</a:t>
            </a:r>
            <a:r>
              <a:rPr sz="9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days</a:t>
            </a:r>
            <a:r>
              <a:rPr sz="9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(gross</a:t>
            </a:r>
            <a:r>
              <a:rPr sz="9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pay)</a:t>
            </a:r>
            <a:r>
              <a:rPr sz="9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9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pay</a:t>
            </a:r>
            <a:r>
              <a:rPr sz="9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9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every</a:t>
            </a:r>
            <a:r>
              <a:rPr sz="9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</a:t>
            </a:r>
            <a:r>
              <a:rPr sz="900" b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day</a:t>
            </a:r>
            <a:r>
              <a:rPr sz="9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endParaRPr sz="900">
              <a:latin typeface="Calibri"/>
              <a:cs typeface="Calibri"/>
            </a:endParaRPr>
          </a:p>
          <a:p>
            <a:pPr marL="354965">
              <a:lnSpc>
                <a:spcPts val="1730"/>
              </a:lnSpc>
            </a:pPr>
            <a:r>
              <a:rPr sz="9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unapproved</a:t>
            </a:r>
            <a:r>
              <a:rPr sz="900" b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9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leave.</a:t>
            </a:r>
            <a:endParaRPr sz="900">
              <a:latin typeface="Calibri"/>
              <a:cs typeface="Calibri"/>
            </a:endParaRPr>
          </a:p>
          <a:p>
            <a:pPr marL="354965" indent="-342265">
              <a:lnSpc>
                <a:spcPts val="1730"/>
              </a:lnSpc>
              <a:buFont typeface="Arial"/>
              <a:buChar char="•"/>
              <a:tabLst>
                <a:tab pos="354965" algn="l"/>
              </a:tabLst>
            </a:pPr>
            <a:r>
              <a:rPr sz="900" b="1" dirty="0">
                <a:latin typeface="Calibri"/>
                <a:cs typeface="Calibri"/>
              </a:rPr>
              <a:t>EL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are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subject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to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encashment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at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end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of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FY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in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March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as</a:t>
            </a:r>
            <a:r>
              <a:rPr sz="900" b="1" spc="-4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per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the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actuals</a:t>
            </a:r>
            <a:endParaRPr sz="900">
              <a:latin typeface="Calibri"/>
              <a:cs typeface="Calibri"/>
            </a:endParaRPr>
          </a:p>
          <a:p>
            <a:pPr marL="354965" indent="-342265">
              <a:lnSpc>
                <a:spcPts val="1725"/>
              </a:lnSpc>
              <a:buFont typeface="Arial"/>
              <a:buChar char="•"/>
              <a:tabLst>
                <a:tab pos="354965" algn="l"/>
              </a:tabLst>
            </a:pPr>
            <a:r>
              <a:rPr sz="900" b="1" dirty="0">
                <a:latin typeface="Calibri"/>
                <a:cs typeface="Calibri"/>
              </a:rPr>
              <a:t>Annual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Leave</a:t>
            </a:r>
            <a:r>
              <a:rPr sz="900" b="1" spc="-5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Calendar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is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April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to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March.</a:t>
            </a:r>
            <a:endParaRPr sz="900">
              <a:latin typeface="Calibri"/>
              <a:cs typeface="Calibri"/>
            </a:endParaRPr>
          </a:p>
          <a:p>
            <a:pPr marL="354965" indent="-342265">
              <a:lnSpc>
                <a:spcPts val="1725"/>
              </a:lnSpc>
              <a:buFont typeface="Arial"/>
              <a:buChar char="•"/>
              <a:tabLst>
                <a:tab pos="354965" algn="l"/>
              </a:tabLst>
            </a:pPr>
            <a:r>
              <a:rPr sz="900" b="1" dirty="0">
                <a:latin typeface="Calibri"/>
                <a:cs typeface="Calibri"/>
              </a:rPr>
              <a:t>All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the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leave</a:t>
            </a:r>
            <a:r>
              <a:rPr sz="900" b="1" spc="-5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balance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are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subject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to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be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lapsed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if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not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availed</a:t>
            </a:r>
            <a:r>
              <a:rPr sz="900" b="1" spc="-5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within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the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current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FY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(Apr</a:t>
            </a:r>
            <a:r>
              <a:rPr sz="900" b="1" spc="3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–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Mar).</a:t>
            </a:r>
            <a:endParaRPr sz="900">
              <a:latin typeface="Calibri"/>
              <a:cs typeface="Calibri"/>
            </a:endParaRPr>
          </a:p>
          <a:p>
            <a:pPr marL="354965" indent="-342265">
              <a:lnSpc>
                <a:spcPts val="1730"/>
              </a:lnSpc>
              <a:buFont typeface="Arial"/>
              <a:buChar char="•"/>
              <a:tabLst>
                <a:tab pos="354965" algn="l"/>
              </a:tabLst>
            </a:pPr>
            <a:r>
              <a:rPr sz="900" b="1" dirty="0">
                <a:latin typeface="Calibri"/>
                <a:cs typeface="Calibri"/>
              </a:rPr>
              <a:t>Sick</a:t>
            </a:r>
            <a:r>
              <a:rPr sz="900" b="1" spc="-4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Leaves</a:t>
            </a:r>
            <a:r>
              <a:rPr sz="900" b="1" spc="-5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above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1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day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requires</a:t>
            </a:r>
            <a:r>
              <a:rPr sz="900" b="1" spc="-4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medical</a:t>
            </a:r>
            <a:r>
              <a:rPr sz="900" b="1" spc="-5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prescriptions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&amp;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supported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with</a:t>
            </a:r>
            <a:r>
              <a:rPr sz="900" b="1" spc="-40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proof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dirty="0">
                <a:latin typeface="Calibri"/>
                <a:cs typeface="Calibri"/>
              </a:rPr>
              <a:t>for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spc="-10" dirty="0">
                <a:latin typeface="Calibri"/>
                <a:cs typeface="Calibri"/>
              </a:rPr>
              <a:t>acceptance.</a:t>
            </a:r>
            <a:endParaRPr sz="900">
              <a:latin typeface="Calibri"/>
              <a:cs typeface="Calibri"/>
            </a:endParaRPr>
          </a:p>
          <a:p>
            <a:pPr marL="354965" marR="85725" indent="-342900">
              <a:lnSpc>
                <a:spcPts val="1730"/>
              </a:lnSpc>
              <a:spcBef>
                <a:spcPts val="120"/>
              </a:spcBef>
              <a:buFont typeface="Arial"/>
              <a:buChar char="•"/>
              <a:tabLst>
                <a:tab pos="354965" algn="l"/>
              </a:tabLst>
            </a:pP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Comp</a:t>
            </a:r>
            <a:r>
              <a:rPr sz="9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Offs</a:t>
            </a:r>
            <a:r>
              <a:rPr sz="9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9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spc="-10" dirty="0">
                <a:solidFill>
                  <a:srgbClr val="FF0000"/>
                </a:solidFill>
                <a:latin typeface="Calibri"/>
                <a:cs typeface="Calibri"/>
              </a:rPr>
              <a:t>accumulated,</a:t>
            </a:r>
            <a:r>
              <a:rPr sz="9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sz="9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unused</a:t>
            </a:r>
            <a:r>
              <a:rPr sz="9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Comp.</a:t>
            </a:r>
            <a:r>
              <a:rPr sz="9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Offs</a:t>
            </a:r>
            <a:r>
              <a:rPr sz="9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are</a:t>
            </a:r>
            <a:r>
              <a:rPr sz="9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paid</a:t>
            </a:r>
            <a:r>
              <a:rPr sz="9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at</a:t>
            </a:r>
            <a:r>
              <a:rPr sz="9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1.5</a:t>
            </a:r>
            <a:r>
              <a:rPr sz="9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times</a:t>
            </a:r>
            <a:r>
              <a:rPr sz="9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(1</a:t>
            </a:r>
            <a:r>
              <a:rPr sz="9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Comp</a:t>
            </a:r>
            <a:r>
              <a:rPr sz="9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Off</a:t>
            </a:r>
            <a:r>
              <a:rPr sz="9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=</a:t>
            </a:r>
            <a:r>
              <a:rPr sz="9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1.50</a:t>
            </a:r>
            <a:r>
              <a:rPr sz="9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day</a:t>
            </a:r>
            <a:r>
              <a:rPr sz="9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(Basic</a:t>
            </a:r>
            <a:r>
              <a:rPr sz="900" b="1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+</a:t>
            </a:r>
            <a:r>
              <a:rPr sz="9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DA</a:t>
            </a:r>
            <a:r>
              <a:rPr sz="9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9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gross</a:t>
            </a:r>
            <a:r>
              <a:rPr sz="9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salary))</a:t>
            </a:r>
            <a:r>
              <a:rPr sz="900" b="1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at</a:t>
            </a:r>
            <a:r>
              <a:rPr sz="900" b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spc="-2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end</a:t>
            </a:r>
            <a:r>
              <a:rPr sz="900" b="1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sz="90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9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0000"/>
                </a:solidFill>
                <a:latin typeface="Calibri"/>
                <a:cs typeface="Calibri"/>
              </a:rPr>
              <a:t>financial</a:t>
            </a:r>
            <a:r>
              <a:rPr sz="900" b="1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900" b="1" spc="-20" dirty="0">
                <a:solidFill>
                  <a:srgbClr val="FF0000"/>
                </a:solidFill>
                <a:latin typeface="Calibri"/>
                <a:cs typeface="Calibri"/>
              </a:rPr>
              <a:t>year.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54665" y="912756"/>
          <a:ext cx="5215293" cy="15244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8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002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75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r>
                        <a:rPr sz="675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75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675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75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Leave</a:t>
                      </a:r>
                      <a:endParaRPr sz="675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75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Number</a:t>
                      </a:r>
                      <a:r>
                        <a:rPr sz="675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75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675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75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Financial</a:t>
                      </a:r>
                      <a:r>
                        <a:rPr sz="675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75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</a:t>
                      </a:r>
                      <a:endParaRPr sz="675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75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Calculation</a:t>
                      </a:r>
                      <a:r>
                        <a:rPr sz="675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75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</a:t>
                      </a:r>
                      <a:r>
                        <a:rPr sz="675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75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Conditions</a:t>
                      </a:r>
                      <a:endParaRPr sz="675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3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618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(Earned</a:t>
                      </a:r>
                      <a:r>
                        <a:rPr sz="618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Leave)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spc="-25" dirty="0">
                          <a:latin typeface="Calibri"/>
                          <a:cs typeface="Calibri"/>
                        </a:rPr>
                        <a:t>15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spc="-10" dirty="0">
                          <a:latin typeface="Calibri"/>
                          <a:cs typeface="Calibri"/>
                        </a:rPr>
                        <a:t>Pro-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rata</a:t>
                      </a:r>
                      <a:r>
                        <a:rPr sz="618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basis:</a:t>
                      </a:r>
                      <a:r>
                        <a:rPr sz="618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1.25</a:t>
                      </a:r>
                      <a:r>
                        <a:rPr sz="618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days</a:t>
                      </a:r>
                      <a:r>
                        <a:rPr sz="618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per 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month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5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</a:t>
                      </a:r>
                      <a:r>
                        <a:rPr sz="618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(Casual</a:t>
                      </a:r>
                      <a:r>
                        <a:rPr sz="618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Leave)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618" spc="-25" dirty="0">
                          <a:latin typeface="Calibri"/>
                          <a:cs typeface="Calibri"/>
                        </a:rPr>
                        <a:t>12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618" spc="-10" dirty="0">
                          <a:latin typeface="Calibri"/>
                          <a:cs typeface="Calibri"/>
                        </a:rPr>
                        <a:t>Pro-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rata</a:t>
                      </a:r>
                      <a:r>
                        <a:rPr sz="618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basis:</a:t>
                      </a:r>
                      <a:r>
                        <a:rPr sz="618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618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day/month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8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</a:t>
                      </a:r>
                      <a:r>
                        <a:rPr sz="618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(Sick</a:t>
                      </a:r>
                      <a:r>
                        <a:rPr sz="618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Leave)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spc="-50" dirty="0">
                          <a:latin typeface="Calibri"/>
                          <a:cs typeface="Calibri"/>
                        </a:rPr>
                        <a:t>7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dirty="0">
                          <a:latin typeface="Calibri"/>
                          <a:cs typeface="Calibri"/>
                        </a:rPr>
                        <a:t>Approved</a:t>
                      </a:r>
                      <a:r>
                        <a:rPr sz="618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618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medical</a:t>
                      </a:r>
                      <a:r>
                        <a:rPr sz="618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grounds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0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Half</a:t>
                      </a:r>
                      <a:r>
                        <a:rPr sz="618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spc="-50" dirty="0">
                          <a:latin typeface="Calibri"/>
                          <a:cs typeface="Calibri"/>
                        </a:rPr>
                        <a:t>-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dirty="0">
                          <a:latin typeface="Calibri"/>
                          <a:cs typeface="Calibri"/>
                        </a:rPr>
                        <a:t>Subject</a:t>
                      </a:r>
                      <a:r>
                        <a:rPr sz="618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618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approval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3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Compensatory</a:t>
                      </a:r>
                      <a:r>
                        <a:rPr sz="618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Off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618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618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approval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618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day</a:t>
                      </a:r>
                      <a:r>
                        <a:rPr sz="618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comp</a:t>
                      </a:r>
                      <a:r>
                        <a:rPr sz="618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off</a:t>
                      </a:r>
                      <a:r>
                        <a:rPr sz="618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618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working</a:t>
                      </a:r>
                      <a:r>
                        <a:rPr sz="618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618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618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non-working</a:t>
                      </a:r>
                      <a:r>
                        <a:rPr sz="618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spc="-25" dirty="0">
                          <a:latin typeface="Calibri"/>
                          <a:cs typeface="Calibri"/>
                        </a:rPr>
                        <a:t>day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5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Work</a:t>
                      </a:r>
                      <a:r>
                        <a:rPr sz="618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From</a:t>
                      </a:r>
                      <a:r>
                        <a:rPr sz="618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Home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618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approval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618" dirty="0">
                          <a:latin typeface="Calibri"/>
                          <a:cs typeface="Calibri"/>
                        </a:rPr>
                        <a:t>Eligible</a:t>
                      </a:r>
                      <a:r>
                        <a:rPr sz="618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70%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618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day</a:t>
                      </a:r>
                      <a:r>
                        <a:rPr sz="618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salary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5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ML</a:t>
                      </a:r>
                      <a:r>
                        <a:rPr sz="618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(Maternity</a:t>
                      </a:r>
                      <a:r>
                        <a:rPr sz="618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618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Leave)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6000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618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618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months</a:t>
                      </a:r>
                      <a:r>
                        <a:rPr sz="618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(first</a:t>
                      </a:r>
                      <a:r>
                        <a:rPr sz="618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618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children</a:t>
                      </a:r>
                      <a:r>
                        <a:rPr sz="618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only)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618" dirty="0">
                          <a:latin typeface="Calibri"/>
                          <a:cs typeface="Calibri"/>
                        </a:rPr>
                        <a:t>Applicable</a:t>
                      </a:r>
                      <a:r>
                        <a:rPr sz="618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only</a:t>
                      </a:r>
                      <a:r>
                        <a:rPr sz="618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first</a:t>
                      </a:r>
                      <a:r>
                        <a:rPr sz="618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618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18" spc="-10" dirty="0">
                          <a:latin typeface="Calibri"/>
                          <a:cs typeface="Calibri"/>
                        </a:rPr>
                        <a:t>children</a:t>
                      </a:r>
                      <a:endParaRPr sz="618">
                        <a:latin typeface="Calibri"/>
                        <a:cs typeface="Calibri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28719" y="130016"/>
            <a:ext cx="1670565" cy="3914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3850" algn="l"/>
              </a:tabLst>
            </a:pPr>
            <a:r>
              <a:rPr sz="2475" spc="-10" dirty="0"/>
              <a:t>Leave</a:t>
            </a:r>
            <a:r>
              <a:rPr sz="2475" dirty="0"/>
              <a:t>	</a:t>
            </a:r>
            <a:r>
              <a:rPr sz="2475" spc="-10" dirty="0"/>
              <a:t>Policy</a:t>
            </a:r>
            <a:endParaRPr sz="2475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8598" y="70722"/>
            <a:ext cx="787241" cy="4700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625" rIns="0" bIns="0" rtlCol="0">
            <a:spAutoFit/>
          </a:bodyPr>
          <a:lstStyle/>
          <a:p>
            <a:pPr marL="850265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Holidays</a:t>
            </a:r>
            <a:r>
              <a:rPr sz="1800" spc="-120" dirty="0"/>
              <a:t> </a:t>
            </a:r>
            <a:r>
              <a:rPr sz="1800" dirty="0"/>
              <a:t>/Week</a:t>
            </a:r>
            <a:r>
              <a:rPr sz="1800" spc="-114" dirty="0"/>
              <a:t> </a:t>
            </a:r>
            <a:r>
              <a:rPr sz="1800" dirty="0"/>
              <a:t>Off/</a:t>
            </a:r>
            <a:r>
              <a:rPr sz="1800" spc="-110" dirty="0"/>
              <a:t> </a:t>
            </a:r>
            <a:r>
              <a:rPr sz="1800" dirty="0"/>
              <a:t>Work</a:t>
            </a:r>
            <a:r>
              <a:rPr sz="1800" spc="-105" dirty="0"/>
              <a:t> </a:t>
            </a:r>
            <a:r>
              <a:rPr sz="1800" dirty="0"/>
              <a:t>from</a:t>
            </a:r>
            <a:r>
              <a:rPr sz="1800" spc="-114" dirty="0"/>
              <a:t> </a:t>
            </a:r>
            <a:r>
              <a:rPr sz="1800" dirty="0"/>
              <a:t>Home</a:t>
            </a:r>
            <a:r>
              <a:rPr sz="1800" spc="-100" dirty="0"/>
              <a:t> </a:t>
            </a:r>
            <a:r>
              <a:rPr sz="1800" spc="-10" dirty="0"/>
              <a:t>(WFH)</a:t>
            </a:r>
            <a:endParaRPr sz="1800"/>
          </a:p>
        </p:txBody>
      </p:sp>
      <p:sp>
        <p:nvSpPr>
          <p:cNvPr id="4" name="object 4"/>
          <p:cNvSpPr txBox="1"/>
          <p:nvPr/>
        </p:nvSpPr>
        <p:spPr>
          <a:xfrm>
            <a:off x="235922" y="841533"/>
            <a:ext cx="6219348" cy="2697837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marR="5080" indent="-343535">
              <a:lnSpc>
                <a:spcPts val="1950"/>
              </a:lnSpc>
              <a:spcBef>
                <a:spcPts val="340"/>
              </a:spcBef>
              <a:buSzPct val="122222"/>
              <a:buFont typeface="Wingdings"/>
              <a:buChar char=""/>
              <a:tabLst>
                <a:tab pos="355600" algn="l"/>
              </a:tabLst>
            </a:pPr>
            <a:r>
              <a:rPr sz="1012" dirty="0">
                <a:latin typeface="Arial"/>
                <a:cs typeface="Arial"/>
              </a:rPr>
              <a:t>Annual</a:t>
            </a:r>
            <a:r>
              <a:rPr sz="1012" spc="1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Holiday</a:t>
            </a:r>
            <a:r>
              <a:rPr sz="1012" spc="1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Calendar</a:t>
            </a:r>
            <a:r>
              <a:rPr sz="1012" spc="13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(Apr</a:t>
            </a:r>
            <a:r>
              <a:rPr sz="1012" spc="1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–</a:t>
            </a:r>
            <a:r>
              <a:rPr sz="1012" spc="13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Mar)</a:t>
            </a:r>
            <a:r>
              <a:rPr sz="1012" spc="1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is</a:t>
            </a:r>
            <a:r>
              <a:rPr sz="1012" spc="1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uploaded</a:t>
            </a:r>
            <a:r>
              <a:rPr sz="1012" spc="1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in</a:t>
            </a:r>
            <a:r>
              <a:rPr sz="1012" spc="14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GreytHR</a:t>
            </a:r>
            <a:r>
              <a:rPr sz="1012" spc="13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with</a:t>
            </a:r>
            <a:r>
              <a:rPr sz="1012" spc="13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all</a:t>
            </a:r>
            <a:r>
              <a:rPr sz="1012" spc="14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Restricted</a:t>
            </a:r>
            <a:r>
              <a:rPr sz="1012" spc="14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&amp;</a:t>
            </a:r>
            <a:r>
              <a:rPr sz="1012" spc="1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Gazette</a:t>
            </a:r>
            <a:r>
              <a:rPr sz="1012" spc="14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Holidays</a:t>
            </a:r>
            <a:r>
              <a:rPr sz="1012" spc="135" dirty="0">
                <a:latin typeface="Arial"/>
                <a:cs typeface="Arial"/>
              </a:rPr>
              <a:t> </a:t>
            </a:r>
            <a:r>
              <a:rPr sz="1012" spc="-25" dirty="0">
                <a:latin typeface="Arial"/>
                <a:cs typeface="Arial"/>
              </a:rPr>
              <a:t>for </a:t>
            </a:r>
            <a:r>
              <a:rPr sz="1012" dirty="0">
                <a:latin typeface="Arial"/>
                <a:cs typeface="Arial"/>
              </a:rPr>
              <a:t>the</a:t>
            </a:r>
            <a:r>
              <a:rPr sz="1012" spc="-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complete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spc="-20" dirty="0">
                <a:latin typeface="Arial"/>
                <a:cs typeface="Arial"/>
              </a:rPr>
              <a:t>year.</a:t>
            </a:r>
            <a:endParaRPr sz="1012">
              <a:latin typeface="Arial"/>
              <a:cs typeface="Arial"/>
            </a:endParaRPr>
          </a:p>
          <a:p>
            <a:pPr marL="355600" indent="-342900">
              <a:lnSpc>
                <a:spcPts val="1805"/>
              </a:lnSpc>
              <a:buSzPct val="122222"/>
              <a:buFont typeface="Wingdings"/>
              <a:buChar char=""/>
              <a:tabLst>
                <a:tab pos="355600" algn="l"/>
              </a:tabLst>
            </a:pPr>
            <a:r>
              <a:rPr sz="1012" dirty="0">
                <a:latin typeface="Arial"/>
                <a:cs typeface="Arial"/>
              </a:rPr>
              <a:t>Organization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follows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the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Holiday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Calendar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year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&amp;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employees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can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align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their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holiday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plans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spc="-10" dirty="0">
                <a:latin typeface="Arial"/>
                <a:cs typeface="Arial"/>
              </a:rPr>
              <a:t>accordingly</a:t>
            </a:r>
            <a:endParaRPr sz="1012">
              <a:latin typeface="Arial"/>
              <a:cs typeface="Arial"/>
            </a:endParaRPr>
          </a:p>
          <a:p>
            <a:pPr marL="355600" marR="5715" indent="-343535">
              <a:lnSpc>
                <a:spcPts val="1939"/>
              </a:lnSpc>
              <a:spcBef>
                <a:spcPts val="140"/>
              </a:spcBef>
              <a:buSzPct val="122222"/>
              <a:buFont typeface="Wingdings"/>
              <a:buChar char=""/>
              <a:tabLst>
                <a:tab pos="355600" algn="l"/>
              </a:tabLst>
            </a:pPr>
            <a:r>
              <a:rPr sz="1012" dirty="0">
                <a:latin typeface="Arial"/>
                <a:cs typeface="Arial"/>
              </a:rPr>
              <a:t>Week</a:t>
            </a:r>
            <a:r>
              <a:rPr sz="1012" spc="17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Off</a:t>
            </a:r>
            <a:r>
              <a:rPr sz="1012" spc="18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is</a:t>
            </a:r>
            <a:r>
              <a:rPr sz="1012" spc="17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observed</a:t>
            </a:r>
            <a:r>
              <a:rPr sz="1012" spc="18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on</a:t>
            </a:r>
            <a:r>
              <a:rPr sz="1012" spc="18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every</a:t>
            </a:r>
            <a:r>
              <a:rPr sz="1012" spc="18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Sunday.</a:t>
            </a:r>
            <a:r>
              <a:rPr sz="1012" spc="18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Any</a:t>
            </a:r>
            <a:r>
              <a:rPr sz="1012" spc="18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work</a:t>
            </a:r>
            <a:r>
              <a:rPr sz="1012" spc="18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commitment</a:t>
            </a:r>
            <a:r>
              <a:rPr sz="1012" spc="17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or</a:t>
            </a:r>
            <a:r>
              <a:rPr sz="1012" spc="18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requirement</a:t>
            </a:r>
            <a:r>
              <a:rPr sz="1012" spc="17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if</a:t>
            </a:r>
            <a:r>
              <a:rPr sz="1012" spc="18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applicable</a:t>
            </a:r>
            <a:r>
              <a:rPr sz="1012" spc="17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on</a:t>
            </a:r>
            <a:r>
              <a:rPr sz="1012" spc="180" dirty="0">
                <a:latin typeface="Arial"/>
                <a:cs typeface="Arial"/>
              </a:rPr>
              <a:t> </a:t>
            </a:r>
            <a:r>
              <a:rPr sz="1012" spc="-10" dirty="0">
                <a:latin typeface="Arial"/>
                <a:cs typeface="Arial"/>
              </a:rPr>
              <a:t>Sunday </a:t>
            </a:r>
            <a:r>
              <a:rPr sz="1012" dirty="0">
                <a:latin typeface="Arial"/>
                <a:cs typeface="Arial"/>
              </a:rPr>
              <a:t>then</a:t>
            </a:r>
            <a:r>
              <a:rPr sz="1012" spc="-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employee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can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avail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Compensatory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off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as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per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the</a:t>
            </a:r>
            <a:r>
              <a:rPr sz="1012" spc="-10" dirty="0">
                <a:latin typeface="Arial"/>
                <a:cs typeface="Arial"/>
              </a:rPr>
              <a:t> policy</a:t>
            </a:r>
            <a:endParaRPr sz="1012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45"/>
              </a:spcBef>
              <a:buFont typeface="Wingdings"/>
              <a:buChar char=""/>
            </a:pPr>
            <a:endParaRPr sz="1012">
              <a:latin typeface="Arial"/>
              <a:cs typeface="Arial"/>
            </a:endParaRPr>
          </a:p>
          <a:p>
            <a:pPr marL="3175" algn="ctr">
              <a:lnSpc>
                <a:spcPct val="100000"/>
              </a:lnSpc>
            </a:pPr>
            <a:r>
              <a:rPr sz="1125" b="1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Work</a:t>
            </a:r>
            <a:r>
              <a:rPr sz="1125" b="1" u="sng" spc="-3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 </a:t>
            </a:r>
            <a:r>
              <a:rPr sz="1125" b="1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From</a:t>
            </a:r>
            <a:r>
              <a:rPr sz="1125" b="1" u="sng" spc="-2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 </a:t>
            </a:r>
            <a:r>
              <a:rPr sz="1125" b="1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Home</a:t>
            </a:r>
            <a:r>
              <a:rPr sz="1125" b="1" u="sng" spc="-1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 </a:t>
            </a:r>
            <a:r>
              <a:rPr sz="1125" b="1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Guideline</a:t>
            </a:r>
            <a:r>
              <a:rPr sz="1125" b="1" u="sng" spc="-5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 </a:t>
            </a:r>
            <a:r>
              <a:rPr sz="1125" b="1" u="sng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&amp;</a:t>
            </a:r>
            <a:r>
              <a:rPr sz="1125" b="1" u="sng" spc="-2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 </a:t>
            </a:r>
            <a:r>
              <a:rPr sz="1125" b="1" u="sng" spc="-10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Arial"/>
                <a:cs typeface="Arial"/>
              </a:rPr>
              <a:t>Restrictions</a:t>
            </a:r>
            <a:endParaRPr sz="1125">
              <a:latin typeface="Arial"/>
              <a:cs typeface="Arial"/>
            </a:endParaRPr>
          </a:p>
          <a:p>
            <a:pPr marL="355600" indent="-342900">
              <a:lnSpc>
                <a:spcPts val="2050"/>
              </a:lnSpc>
              <a:spcBef>
                <a:spcPts val="1739"/>
              </a:spcBef>
              <a:buSzPct val="122222"/>
              <a:buFont typeface="Wingdings"/>
              <a:buChar char=""/>
              <a:tabLst>
                <a:tab pos="355600" algn="l"/>
              </a:tabLst>
            </a:pPr>
            <a:r>
              <a:rPr sz="1012" dirty="0">
                <a:latin typeface="Arial"/>
                <a:cs typeface="Arial"/>
              </a:rPr>
              <a:t>WFH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applicable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for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confirmed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employees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only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after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successful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completion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of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06</a:t>
            </a:r>
            <a:r>
              <a:rPr sz="1012" spc="-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months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spc="-10" dirty="0">
                <a:latin typeface="Arial"/>
                <a:cs typeface="Arial"/>
              </a:rPr>
              <a:t>probation</a:t>
            </a:r>
            <a:endParaRPr sz="1012">
              <a:latin typeface="Arial"/>
              <a:cs typeface="Arial"/>
            </a:endParaRPr>
          </a:p>
          <a:p>
            <a:pPr marL="355600" indent="-342900">
              <a:lnSpc>
                <a:spcPts val="1939"/>
              </a:lnSpc>
              <a:buSzPct val="122222"/>
              <a:buFont typeface="Wingdings"/>
              <a:buChar char=""/>
              <a:tabLst>
                <a:tab pos="355600" algn="l"/>
              </a:tabLst>
            </a:pPr>
            <a:r>
              <a:rPr sz="1012" dirty="0">
                <a:latin typeface="Arial"/>
                <a:cs typeface="Arial"/>
              </a:rPr>
              <a:t>WFH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is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EXCLUDED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for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Field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Sales/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Service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employees.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Backend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sales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team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can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avail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the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WFH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spc="-10" dirty="0">
                <a:latin typeface="Arial"/>
                <a:cs typeface="Arial"/>
              </a:rPr>
              <a:t>benefit</a:t>
            </a:r>
            <a:endParaRPr sz="1012">
              <a:latin typeface="Arial"/>
              <a:cs typeface="Arial"/>
            </a:endParaRPr>
          </a:p>
          <a:p>
            <a:pPr marL="355600" indent="-342900">
              <a:lnSpc>
                <a:spcPts val="2050"/>
              </a:lnSpc>
              <a:buSzPct val="122222"/>
              <a:buFont typeface="Wingdings"/>
              <a:buChar char=""/>
              <a:tabLst>
                <a:tab pos="355600" algn="l"/>
              </a:tabLst>
            </a:pPr>
            <a:r>
              <a:rPr sz="1012" dirty="0">
                <a:latin typeface="Arial"/>
                <a:cs typeface="Arial"/>
              </a:rPr>
              <a:t>Only</a:t>
            </a:r>
            <a:r>
              <a:rPr sz="1012" spc="-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70%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of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salary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will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be</a:t>
            </a:r>
            <a:r>
              <a:rPr sz="1012" spc="-3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considered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while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working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under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spc="-20" dirty="0">
                <a:latin typeface="Arial"/>
                <a:cs typeface="Arial"/>
              </a:rPr>
              <a:t>WFH.</a:t>
            </a:r>
            <a:endParaRPr sz="1012">
              <a:latin typeface="Arial"/>
              <a:cs typeface="Arial"/>
            </a:endParaRPr>
          </a:p>
          <a:p>
            <a:pPr marL="355600" indent="-342900">
              <a:lnSpc>
                <a:spcPts val="2050"/>
              </a:lnSpc>
              <a:spcBef>
                <a:spcPts val="790"/>
              </a:spcBef>
              <a:buSzPct val="122222"/>
              <a:buFont typeface="Wingdings"/>
              <a:buChar char=""/>
              <a:tabLst>
                <a:tab pos="355600" algn="l"/>
              </a:tabLst>
            </a:pPr>
            <a:r>
              <a:rPr sz="1012" dirty="0">
                <a:latin typeface="Arial"/>
                <a:cs typeface="Arial"/>
              </a:rPr>
              <a:t>Employee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has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to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ensure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his/</a:t>
            </a:r>
            <a:r>
              <a:rPr sz="1012" spc="-3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her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availability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for</a:t>
            </a:r>
            <a:r>
              <a:rPr sz="1012" spc="-55" dirty="0">
                <a:latin typeface="Arial"/>
                <a:cs typeface="Arial"/>
              </a:rPr>
              <a:t> </a:t>
            </a:r>
            <a:r>
              <a:rPr sz="1012" spc="-10" dirty="0">
                <a:latin typeface="Arial"/>
                <a:cs typeface="Arial"/>
              </a:rPr>
              <a:t>Telephonic/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Video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meetings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during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the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official</a:t>
            </a:r>
            <a:r>
              <a:rPr sz="1012" spc="-3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hours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spc="-20" dirty="0">
                <a:latin typeface="Arial"/>
                <a:cs typeface="Arial"/>
              </a:rPr>
              <a:t>i.e.</a:t>
            </a:r>
            <a:endParaRPr sz="1012">
              <a:latin typeface="Arial"/>
              <a:cs typeface="Arial"/>
            </a:endParaRPr>
          </a:p>
          <a:p>
            <a:pPr marL="355600">
              <a:lnSpc>
                <a:spcPts val="2050"/>
              </a:lnSpc>
            </a:pPr>
            <a:r>
              <a:rPr sz="1012" dirty="0">
                <a:latin typeface="Arial"/>
                <a:cs typeface="Arial"/>
              </a:rPr>
              <a:t>9.30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am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to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6:30</a:t>
            </a:r>
            <a:r>
              <a:rPr sz="1012" spc="-5" dirty="0">
                <a:latin typeface="Arial"/>
                <a:cs typeface="Arial"/>
              </a:rPr>
              <a:t> </a:t>
            </a:r>
            <a:r>
              <a:rPr sz="1012" spc="-25" dirty="0">
                <a:latin typeface="Arial"/>
                <a:cs typeface="Arial"/>
              </a:rPr>
              <a:t>pm</a:t>
            </a:r>
            <a:endParaRPr sz="1012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SzPct val="122222"/>
              <a:buFont typeface="Wingdings"/>
              <a:buChar char=""/>
              <a:tabLst>
                <a:tab pos="355600" algn="l"/>
              </a:tabLst>
            </a:pPr>
            <a:r>
              <a:rPr sz="1012" dirty="0">
                <a:latin typeface="Arial"/>
                <a:cs typeface="Arial"/>
              </a:rPr>
              <a:t>Regular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reporting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to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the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manager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&amp;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HODs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to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be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maintain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during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spc="-25" dirty="0">
                <a:latin typeface="Arial"/>
                <a:cs typeface="Arial"/>
              </a:rPr>
              <a:t>WFH</a:t>
            </a:r>
            <a:endParaRPr sz="1012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SzPct val="122222"/>
              <a:buFont typeface="Wingdings"/>
              <a:buChar char=""/>
              <a:tabLst>
                <a:tab pos="355600" algn="l"/>
              </a:tabLst>
            </a:pPr>
            <a:r>
              <a:rPr sz="1012" dirty="0">
                <a:latin typeface="Arial"/>
                <a:cs typeface="Arial"/>
              </a:rPr>
              <a:t>WFH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can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be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availed</a:t>
            </a:r>
            <a:r>
              <a:rPr sz="1012" spc="-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only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for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06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days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in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month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twice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with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3days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tenure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basis</a:t>
            </a:r>
            <a:r>
              <a:rPr sz="1012" spc="-1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the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necessary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spc="-10" dirty="0">
                <a:latin typeface="Arial"/>
                <a:cs typeface="Arial"/>
              </a:rPr>
              <a:t>approvals.</a:t>
            </a:r>
            <a:endParaRPr sz="1012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SzPct val="122222"/>
              <a:buFont typeface="Wingdings"/>
              <a:buChar char=""/>
              <a:tabLst>
                <a:tab pos="355600" algn="l"/>
              </a:tabLst>
            </a:pPr>
            <a:r>
              <a:rPr sz="1012" dirty="0">
                <a:latin typeface="Arial"/>
                <a:cs typeface="Arial"/>
              </a:rPr>
              <a:t>Unapproved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WFH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can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lead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to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strict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actions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&amp;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compliance</a:t>
            </a:r>
            <a:r>
              <a:rPr sz="1012" spc="-2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as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per</a:t>
            </a:r>
            <a:r>
              <a:rPr sz="1012" spc="-20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the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dirty="0">
                <a:latin typeface="Arial"/>
                <a:cs typeface="Arial"/>
              </a:rPr>
              <a:t>HR</a:t>
            </a:r>
            <a:r>
              <a:rPr sz="1012" spc="-15" dirty="0">
                <a:latin typeface="Arial"/>
                <a:cs typeface="Arial"/>
              </a:rPr>
              <a:t> </a:t>
            </a:r>
            <a:r>
              <a:rPr sz="1012" spc="-10" dirty="0">
                <a:latin typeface="Arial"/>
                <a:cs typeface="Arial"/>
              </a:rPr>
              <a:t>policy</a:t>
            </a:r>
            <a:endParaRPr sz="101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8088" rIns="0" bIns="0" rtlCol="0">
            <a:spAutoFit/>
          </a:bodyPr>
          <a:lstStyle/>
          <a:p>
            <a:pPr marL="8763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Prevention</a:t>
            </a:r>
            <a:r>
              <a:rPr spc="-130" dirty="0"/>
              <a:t> </a:t>
            </a:r>
            <a:r>
              <a:rPr dirty="0"/>
              <a:t>of</a:t>
            </a:r>
            <a:r>
              <a:rPr spc="-135" dirty="0"/>
              <a:t> </a:t>
            </a:r>
            <a:r>
              <a:rPr dirty="0"/>
              <a:t>Sexual</a:t>
            </a:r>
            <a:r>
              <a:rPr spc="-130" dirty="0"/>
              <a:t> </a:t>
            </a:r>
            <a:r>
              <a:rPr dirty="0"/>
              <a:t>Harassment</a:t>
            </a:r>
            <a:r>
              <a:rPr spc="-145" dirty="0"/>
              <a:t> </a:t>
            </a:r>
            <a:r>
              <a:rPr spc="-10" dirty="0"/>
              <a:t>(POSH)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677" y="1248512"/>
            <a:ext cx="5868947" cy="170128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1350" dirty="0">
                <a:latin typeface="Calibri"/>
                <a:cs typeface="Calibri"/>
              </a:rPr>
              <a:t>The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Company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believes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that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Sexual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Harassment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at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workplace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is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grave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offence.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Company holds</a:t>
            </a:r>
            <a:r>
              <a:rPr sz="1350" spc="1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responsibility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r>
              <a:rPr sz="1350" spc="1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identify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and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prevent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Sexual</a:t>
            </a:r>
            <a:r>
              <a:rPr sz="1350" spc="1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Harassment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and</a:t>
            </a:r>
            <a:r>
              <a:rPr sz="1350" spc="5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to </a:t>
            </a:r>
            <a:r>
              <a:rPr sz="1350" dirty="0">
                <a:latin typeface="Calibri"/>
                <a:cs typeface="Calibri"/>
              </a:rPr>
              <a:t>develop</a:t>
            </a:r>
            <a:r>
              <a:rPr sz="1350" spc="3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3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culture</a:t>
            </a:r>
            <a:r>
              <a:rPr sz="1350" spc="3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of</a:t>
            </a:r>
            <a:r>
              <a:rPr sz="1350" spc="32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"zero</a:t>
            </a:r>
            <a:r>
              <a:rPr sz="1350" b="1" spc="330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tolerance"</a:t>
            </a:r>
            <a:r>
              <a:rPr sz="1350" b="1" spc="3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for</a:t>
            </a:r>
            <a:r>
              <a:rPr sz="1350" spc="3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any</a:t>
            </a:r>
            <a:r>
              <a:rPr sz="1350" spc="3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form</a:t>
            </a:r>
            <a:r>
              <a:rPr sz="1350" spc="3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of</a:t>
            </a:r>
            <a:r>
              <a:rPr sz="1350" spc="3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Sexual</a:t>
            </a:r>
            <a:r>
              <a:rPr sz="1350" spc="3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Harassment</a:t>
            </a:r>
            <a:r>
              <a:rPr sz="1350" spc="33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at</a:t>
            </a:r>
            <a:r>
              <a:rPr sz="1350" spc="320" dirty="0">
                <a:latin typeface="Calibri"/>
                <a:cs typeface="Calibri"/>
              </a:rPr>
              <a:t> </a:t>
            </a:r>
            <a:r>
              <a:rPr sz="1350" spc="-25" dirty="0">
                <a:latin typeface="Calibri"/>
                <a:cs typeface="Calibri"/>
              </a:rPr>
              <a:t>the </a:t>
            </a:r>
            <a:r>
              <a:rPr sz="1350" spc="-10" dirty="0">
                <a:latin typeface="Calibri"/>
                <a:cs typeface="Calibri"/>
              </a:rPr>
              <a:t>Workplace.</a:t>
            </a:r>
            <a:endParaRPr sz="1350">
              <a:latin typeface="Calibri"/>
              <a:cs typeface="Calibri"/>
            </a:endParaRPr>
          </a:p>
          <a:p>
            <a:pPr marL="12700" marR="5715" algn="just">
              <a:lnSpc>
                <a:spcPct val="90000"/>
              </a:lnSpc>
              <a:spcBef>
                <a:spcPts val="2560"/>
              </a:spcBef>
            </a:pPr>
            <a:r>
              <a:rPr sz="1350" dirty="0">
                <a:latin typeface="Calibri"/>
                <a:cs typeface="Calibri"/>
              </a:rPr>
              <a:t>The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Company</a:t>
            </a:r>
            <a:r>
              <a:rPr sz="1350" spc="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shall</a:t>
            </a:r>
            <a:r>
              <a:rPr sz="1350" spc="2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respond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promptly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r>
              <a:rPr sz="1350" spc="2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reports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of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Sexual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Harassment</a:t>
            </a:r>
            <a:r>
              <a:rPr sz="1350" spc="3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and</a:t>
            </a:r>
            <a:r>
              <a:rPr sz="1350" spc="4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will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20" dirty="0">
                <a:latin typeface="Calibri"/>
                <a:cs typeface="Calibri"/>
              </a:rPr>
              <a:t>take </a:t>
            </a:r>
            <a:r>
              <a:rPr sz="1350" dirty="0">
                <a:latin typeface="Calibri"/>
                <a:cs typeface="Calibri"/>
              </a:rPr>
              <a:t>appropriate</a:t>
            </a:r>
            <a:r>
              <a:rPr sz="1350" spc="2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steps</a:t>
            </a:r>
            <a:r>
              <a:rPr sz="1350" spc="29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r>
              <a:rPr sz="1350" spc="29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discipline</a:t>
            </a:r>
            <a:r>
              <a:rPr sz="1350" spc="27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behavior</a:t>
            </a:r>
            <a:r>
              <a:rPr sz="1350" spc="30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that</a:t>
            </a:r>
            <a:r>
              <a:rPr sz="1350" spc="2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violates</a:t>
            </a:r>
            <a:r>
              <a:rPr sz="1350" spc="2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this</a:t>
            </a:r>
            <a:r>
              <a:rPr sz="1350" spc="29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Policy</a:t>
            </a:r>
            <a:r>
              <a:rPr sz="1350" spc="28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and</a:t>
            </a:r>
            <a:r>
              <a:rPr sz="1350" spc="28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if</a:t>
            </a:r>
            <a:r>
              <a:rPr sz="1350" spc="290" dirty="0"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necessary, </a:t>
            </a:r>
            <a:r>
              <a:rPr sz="1350" dirty="0">
                <a:latin typeface="Calibri"/>
                <a:cs typeface="Calibri"/>
              </a:rPr>
              <a:t>facilitate</a:t>
            </a:r>
            <a:r>
              <a:rPr sz="1350" spc="110" dirty="0">
                <a:latin typeface="Calibri"/>
                <a:cs typeface="Calibri"/>
              </a:rPr>
              <a:t>  </a:t>
            </a:r>
            <a:r>
              <a:rPr sz="1350" dirty="0">
                <a:latin typeface="Calibri"/>
                <a:cs typeface="Calibri"/>
              </a:rPr>
              <a:t>legal</a:t>
            </a:r>
            <a:r>
              <a:rPr sz="1350" spc="114" dirty="0">
                <a:latin typeface="Calibri"/>
                <a:cs typeface="Calibri"/>
              </a:rPr>
              <a:t>  </a:t>
            </a:r>
            <a:r>
              <a:rPr sz="1350" dirty="0">
                <a:latin typeface="Calibri"/>
                <a:cs typeface="Calibri"/>
              </a:rPr>
              <a:t>action.</a:t>
            </a:r>
            <a:r>
              <a:rPr sz="1350" spc="114" dirty="0">
                <a:latin typeface="Calibri"/>
                <a:cs typeface="Calibri"/>
              </a:rPr>
              <a:t>  </a:t>
            </a:r>
            <a:r>
              <a:rPr sz="1350" dirty="0">
                <a:latin typeface="Calibri"/>
                <a:cs typeface="Calibri"/>
              </a:rPr>
              <a:t>This</a:t>
            </a:r>
            <a:r>
              <a:rPr sz="1350" spc="110" dirty="0">
                <a:latin typeface="Calibri"/>
                <a:cs typeface="Calibri"/>
              </a:rPr>
              <a:t>  </a:t>
            </a:r>
            <a:r>
              <a:rPr sz="1350" dirty="0">
                <a:latin typeface="Calibri"/>
                <a:cs typeface="Calibri"/>
              </a:rPr>
              <a:t>Policy</a:t>
            </a:r>
            <a:r>
              <a:rPr sz="1350" spc="114" dirty="0">
                <a:latin typeface="Calibri"/>
                <a:cs typeface="Calibri"/>
              </a:rPr>
              <a:t>  </a:t>
            </a:r>
            <a:r>
              <a:rPr sz="1350" dirty="0">
                <a:latin typeface="Calibri"/>
                <a:cs typeface="Calibri"/>
              </a:rPr>
              <a:t>is</a:t>
            </a:r>
            <a:r>
              <a:rPr sz="1350" spc="110" dirty="0">
                <a:latin typeface="Calibri"/>
                <a:cs typeface="Calibri"/>
              </a:rPr>
              <a:t>  </a:t>
            </a:r>
            <a:r>
              <a:rPr sz="1350" dirty="0">
                <a:latin typeface="Calibri"/>
                <a:cs typeface="Calibri"/>
              </a:rPr>
              <a:t>applicable</a:t>
            </a:r>
            <a:r>
              <a:rPr sz="1350" spc="120" dirty="0">
                <a:latin typeface="Calibri"/>
                <a:cs typeface="Calibri"/>
              </a:rPr>
              <a:t>  </a:t>
            </a:r>
            <a:r>
              <a:rPr sz="1350" dirty="0">
                <a:latin typeface="Calibri"/>
                <a:cs typeface="Calibri"/>
              </a:rPr>
              <a:t>across</a:t>
            </a:r>
            <a:r>
              <a:rPr sz="1350" spc="114" dirty="0">
                <a:latin typeface="Calibri"/>
                <a:cs typeface="Calibri"/>
              </a:rPr>
              <a:t> 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114" dirty="0">
                <a:latin typeface="Calibri"/>
                <a:cs typeface="Calibri"/>
              </a:rPr>
              <a:t>  </a:t>
            </a:r>
            <a:r>
              <a:rPr sz="1350" dirty="0">
                <a:latin typeface="Calibri"/>
                <a:cs typeface="Calibri"/>
              </a:rPr>
              <a:t>Company</a:t>
            </a:r>
            <a:r>
              <a:rPr sz="1350" spc="114" dirty="0">
                <a:latin typeface="Calibri"/>
                <a:cs typeface="Calibri"/>
              </a:rPr>
              <a:t>  </a:t>
            </a:r>
            <a:r>
              <a:rPr sz="1350" dirty="0">
                <a:latin typeface="Calibri"/>
                <a:cs typeface="Calibri"/>
              </a:rPr>
              <a:t>in</a:t>
            </a:r>
            <a:r>
              <a:rPr sz="1350" spc="120" dirty="0">
                <a:latin typeface="Calibri"/>
                <a:cs typeface="Calibri"/>
              </a:rPr>
              <a:t>  </a:t>
            </a:r>
            <a:r>
              <a:rPr sz="1350" dirty="0">
                <a:latin typeface="Calibri"/>
                <a:cs typeface="Calibri"/>
              </a:rPr>
              <a:t>all</a:t>
            </a:r>
            <a:r>
              <a:rPr sz="1350" spc="114" dirty="0">
                <a:latin typeface="Calibri"/>
                <a:cs typeface="Calibri"/>
              </a:rPr>
              <a:t>  </a:t>
            </a:r>
            <a:r>
              <a:rPr sz="1350" spc="-25" dirty="0">
                <a:latin typeface="Calibri"/>
                <a:cs typeface="Calibri"/>
              </a:rPr>
              <a:t>its </a:t>
            </a:r>
            <a:r>
              <a:rPr sz="1350" spc="-10" dirty="0">
                <a:latin typeface="Calibri"/>
                <a:cs typeface="Calibri"/>
              </a:rPr>
              <a:t>Workplace.</a:t>
            </a:r>
            <a:endParaRPr sz="13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7166" y="75009"/>
            <a:ext cx="823673" cy="4607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15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Advances</a:t>
            </a:r>
            <a:r>
              <a:rPr spc="-70" dirty="0"/>
              <a:t> </a:t>
            </a:r>
            <a:r>
              <a:rPr dirty="0"/>
              <a:t>&amp;</a:t>
            </a:r>
            <a:r>
              <a:rPr spc="-80" dirty="0"/>
              <a:t> </a:t>
            </a:r>
            <a:r>
              <a:rPr spc="-40" dirty="0"/>
              <a:t>Travel</a:t>
            </a:r>
            <a:r>
              <a:rPr spc="-95" dirty="0"/>
              <a:t> </a:t>
            </a:r>
            <a:r>
              <a:rPr dirty="0"/>
              <a:t>Expense</a:t>
            </a:r>
            <a:r>
              <a:rPr spc="-85" dirty="0"/>
              <a:t> </a:t>
            </a:r>
            <a:r>
              <a:rPr dirty="0"/>
              <a:t>Report</a:t>
            </a:r>
            <a:r>
              <a:rPr spc="-80" dirty="0"/>
              <a:t> </a:t>
            </a:r>
            <a:r>
              <a:rPr dirty="0"/>
              <a:t>(TER)</a:t>
            </a:r>
            <a:r>
              <a:rPr spc="-80" dirty="0"/>
              <a:t> </a:t>
            </a:r>
            <a:r>
              <a:rPr spc="-10" dirty="0"/>
              <a:t>Policy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0745" y="65721"/>
            <a:ext cx="823673" cy="4607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8588" y="838461"/>
            <a:ext cx="6380797" cy="23467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indent="-285115">
              <a:lnSpc>
                <a:spcPts val="2280"/>
              </a:lnSpc>
              <a:spcBef>
                <a:spcPts val="100"/>
              </a:spcBef>
              <a:buSzPct val="90000"/>
              <a:buFont typeface="Wingdings"/>
              <a:buChar char=""/>
              <a:tabLst>
                <a:tab pos="323215" algn="l"/>
              </a:tabLst>
            </a:pPr>
            <a:r>
              <a:rPr sz="1125" dirty="0">
                <a:latin typeface="Calibri"/>
                <a:cs typeface="Calibri"/>
              </a:rPr>
              <a:t>We</a:t>
            </a:r>
            <a:r>
              <a:rPr sz="1125" spc="-7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follow</a:t>
            </a:r>
            <a:r>
              <a:rPr sz="1125" spc="-6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TER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policy</a:t>
            </a:r>
            <a:r>
              <a:rPr sz="1125" spc="-6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for</a:t>
            </a:r>
            <a:r>
              <a:rPr sz="1125" spc="-6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Grades</a:t>
            </a:r>
            <a:r>
              <a:rPr sz="1125" spc="-6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(G1</a:t>
            </a:r>
            <a:r>
              <a:rPr sz="1125" spc="-6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to</a:t>
            </a:r>
            <a:r>
              <a:rPr sz="1125" spc="-6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G3L3)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levels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across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the</a:t>
            </a:r>
            <a:r>
              <a:rPr sz="1125" spc="-6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board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for</a:t>
            </a:r>
            <a:r>
              <a:rPr sz="1125" spc="-6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work</a:t>
            </a:r>
            <a:r>
              <a:rPr sz="1125" spc="-65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related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travel</a:t>
            </a:r>
            <a:endParaRPr sz="1125">
              <a:latin typeface="Calibri"/>
              <a:cs typeface="Calibri"/>
            </a:endParaRPr>
          </a:p>
          <a:p>
            <a:pPr marL="266700" marR="30480" indent="-228600">
              <a:lnSpc>
                <a:spcPts val="2160"/>
              </a:lnSpc>
              <a:spcBef>
                <a:spcPts val="150"/>
              </a:spcBef>
              <a:buSzPct val="90000"/>
              <a:buFont typeface="Wingdings"/>
              <a:buChar char=""/>
              <a:tabLst>
                <a:tab pos="266700" algn="l"/>
                <a:tab pos="323215" algn="l"/>
              </a:tabLst>
            </a:pPr>
            <a:r>
              <a:rPr sz="1125" dirty="0">
                <a:latin typeface="Calibri"/>
                <a:cs typeface="Calibri"/>
              </a:rPr>
              <a:t>	</a:t>
            </a:r>
            <a:r>
              <a:rPr sz="1125" spc="-10" dirty="0">
                <a:latin typeface="Calibri"/>
                <a:cs typeface="Calibri"/>
              </a:rPr>
              <a:t>Travel</a:t>
            </a:r>
            <a:r>
              <a:rPr sz="1125" spc="6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Allowances</a:t>
            </a:r>
            <a:r>
              <a:rPr sz="1125" spc="7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along</a:t>
            </a:r>
            <a:r>
              <a:rPr sz="1125" spc="6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with</a:t>
            </a:r>
            <a:r>
              <a:rPr sz="1125" spc="6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maximum</a:t>
            </a:r>
            <a:r>
              <a:rPr sz="1125" spc="7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limit</a:t>
            </a:r>
            <a:r>
              <a:rPr sz="1125" spc="7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as</a:t>
            </a:r>
            <a:r>
              <a:rPr sz="1125" spc="6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per</a:t>
            </a:r>
            <a:r>
              <a:rPr sz="1125" spc="7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the</a:t>
            </a:r>
            <a:r>
              <a:rPr sz="1125" spc="6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grade</a:t>
            </a:r>
            <a:r>
              <a:rPr sz="1125" spc="7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is</a:t>
            </a:r>
            <a:r>
              <a:rPr sz="1125" spc="6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shared</a:t>
            </a:r>
            <a:r>
              <a:rPr sz="1125" spc="6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separately</a:t>
            </a:r>
            <a:r>
              <a:rPr sz="1125" spc="7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as</a:t>
            </a:r>
            <a:r>
              <a:rPr sz="1125" spc="6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an</a:t>
            </a:r>
            <a:r>
              <a:rPr sz="1125" spc="6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Annexure</a:t>
            </a:r>
            <a:r>
              <a:rPr sz="1125" spc="6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in</a:t>
            </a:r>
            <a:r>
              <a:rPr sz="1125" spc="65" dirty="0">
                <a:latin typeface="Calibri"/>
                <a:cs typeface="Calibri"/>
              </a:rPr>
              <a:t> </a:t>
            </a:r>
            <a:r>
              <a:rPr sz="1125" spc="-25" dirty="0">
                <a:latin typeface="Calibri"/>
                <a:cs typeface="Calibri"/>
              </a:rPr>
              <a:t>the </a:t>
            </a:r>
            <a:r>
              <a:rPr sz="1125" dirty="0">
                <a:latin typeface="Calibri"/>
                <a:cs typeface="Calibri"/>
              </a:rPr>
              <a:t>offer</a:t>
            </a:r>
            <a:r>
              <a:rPr sz="1125" spc="-100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letter</a:t>
            </a:r>
            <a:endParaRPr sz="1125">
              <a:latin typeface="Calibri"/>
              <a:cs typeface="Calibri"/>
            </a:endParaRPr>
          </a:p>
          <a:p>
            <a:pPr marL="266065" indent="-227965">
              <a:lnSpc>
                <a:spcPts val="2010"/>
              </a:lnSpc>
              <a:buSzPct val="90000"/>
              <a:buFont typeface="Wingdings"/>
              <a:buChar char=""/>
              <a:tabLst>
                <a:tab pos="266065" algn="l"/>
              </a:tabLst>
            </a:pPr>
            <a:r>
              <a:rPr sz="1125" dirty="0">
                <a:latin typeface="Calibri"/>
                <a:cs typeface="Calibri"/>
              </a:rPr>
              <a:t>All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employees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are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adhere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to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follow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the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TER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policy</a:t>
            </a:r>
            <a:r>
              <a:rPr sz="1125" spc="-6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for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timely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reimbursement.</a:t>
            </a:r>
            <a:endParaRPr sz="1125">
              <a:latin typeface="Calibri"/>
              <a:cs typeface="Calibri"/>
            </a:endParaRPr>
          </a:p>
          <a:p>
            <a:pPr marL="266065" indent="-227965">
              <a:lnSpc>
                <a:spcPts val="2160"/>
              </a:lnSpc>
              <a:buSzPct val="90000"/>
              <a:buFont typeface="Wingdings"/>
              <a:buChar char=""/>
              <a:tabLst>
                <a:tab pos="266065" algn="l"/>
              </a:tabLst>
            </a:pPr>
            <a:r>
              <a:rPr sz="1125" dirty="0">
                <a:latin typeface="Calibri"/>
                <a:cs typeface="Calibri"/>
              </a:rPr>
              <a:t>Submission</a:t>
            </a:r>
            <a:r>
              <a:rPr sz="1125" spc="-3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timeline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for</a:t>
            </a:r>
            <a:r>
              <a:rPr sz="1125" spc="-6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TERs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in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GreytHR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is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25</a:t>
            </a:r>
            <a:r>
              <a:rPr sz="1096" b="1" baseline="25641" dirty="0">
                <a:solidFill>
                  <a:srgbClr val="C00000"/>
                </a:solidFill>
                <a:latin typeface="Calibri"/>
                <a:cs typeface="Calibri"/>
              </a:rPr>
              <a:t>th</a:t>
            </a:r>
            <a:r>
              <a:rPr sz="1096" b="1" spc="172" baseline="25641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1125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every</a:t>
            </a:r>
            <a:r>
              <a:rPr sz="1125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spc="-10" dirty="0">
                <a:solidFill>
                  <a:srgbClr val="C00000"/>
                </a:solidFill>
                <a:latin typeface="Calibri"/>
                <a:cs typeface="Calibri"/>
              </a:rPr>
              <a:t>month.</a:t>
            </a:r>
            <a:endParaRPr sz="1125">
              <a:latin typeface="Calibri"/>
              <a:cs typeface="Calibri"/>
            </a:endParaRPr>
          </a:p>
          <a:p>
            <a:pPr marL="266700" marR="30480" indent="-228600">
              <a:lnSpc>
                <a:spcPts val="2160"/>
              </a:lnSpc>
              <a:spcBef>
                <a:spcPts val="155"/>
              </a:spcBef>
              <a:buClr>
                <a:srgbClr val="000000"/>
              </a:buClr>
              <a:buSzPct val="90000"/>
              <a:buFont typeface="Wingdings"/>
              <a:buChar char=""/>
              <a:tabLst>
                <a:tab pos="266700" algn="l"/>
              </a:tabLst>
            </a:pP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TERs will</a:t>
            </a:r>
            <a:r>
              <a:rPr sz="1125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not be considered</a:t>
            </a:r>
            <a:r>
              <a:rPr sz="1125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if hard</a:t>
            </a:r>
            <a:r>
              <a:rPr sz="1125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copy of bills</a:t>
            </a:r>
            <a:r>
              <a:rPr sz="1125" b="1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are</a:t>
            </a:r>
            <a:r>
              <a:rPr sz="1125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not</a:t>
            </a:r>
            <a:r>
              <a:rPr sz="1125" b="1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submitted</a:t>
            </a:r>
            <a:r>
              <a:rPr sz="1125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in Accounts Department</a:t>
            </a:r>
            <a:r>
              <a:rPr sz="1125" b="1" spc="-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by</a:t>
            </a:r>
            <a:r>
              <a:rPr sz="1125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the 5th</a:t>
            </a:r>
            <a:r>
              <a:rPr sz="1125" b="1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spc="-25" dirty="0">
                <a:solidFill>
                  <a:srgbClr val="C00000"/>
                </a:solidFill>
                <a:latin typeface="Calibri"/>
                <a:cs typeface="Calibri"/>
              </a:rPr>
              <a:t>of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every</a:t>
            </a:r>
            <a:r>
              <a:rPr sz="1125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month.</a:t>
            </a:r>
            <a:r>
              <a:rPr sz="1125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Only</a:t>
            </a:r>
            <a:r>
              <a:rPr sz="1125" b="1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food</a:t>
            </a:r>
            <a:r>
              <a:rPr sz="1125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allowance</a:t>
            </a:r>
            <a:r>
              <a:rPr sz="1125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will</a:t>
            </a:r>
            <a:r>
              <a:rPr sz="1125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be</a:t>
            </a:r>
            <a:r>
              <a:rPr sz="1125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spc="-10" dirty="0">
                <a:solidFill>
                  <a:srgbClr val="C00000"/>
                </a:solidFill>
                <a:latin typeface="Calibri"/>
                <a:cs typeface="Calibri"/>
              </a:rPr>
              <a:t>considered</a:t>
            </a:r>
            <a:r>
              <a:rPr sz="1125" b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1125" b="1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cleared</a:t>
            </a:r>
            <a:r>
              <a:rPr sz="1125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at</a:t>
            </a:r>
            <a:r>
              <a:rPr sz="1125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spc="-10" dirty="0">
                <a:solidFill>
                  <a:srgbClr val="C00000"/>
                </a:solidFill>
                <a:latin typeface="Calibri"/>
                <a:cs typeface="Calibri"/>
              </a:rPr>
              <a:t>100%.</a:t>
            </a:r>
            <a:endParaRPr sz="1125">
              <a:latin typeface="Calibri"/>
              <a:cs typeface="Calibri"/>
            </a:endParaRPr>
          </a:p>
          <a:p>
            <a:pPr marL="266065" indent="-227965">
              <a:lnSpc>
                <a:spcPts val="2010"/>
              </a:lnSpc>
              <a:buSzPct val="90000"/>
              <a:buFont typeface="Wingdings"/>
              <a:buChar char=""/>
              <a:tabLst>
                <a:tab pos="266065" algn="l"/>
              </a:tabLst>
            </a:pPr>
            <a:r>
              <a:rPr sz="1125" dirty="0">
                <a:latin typeface="Calibri"/>
                <a:cs typeface="Calibri"/>
              </a:rPr>
              <a:t>Delay</a:t>
            </a:r>
            <a:r>
              <a:rPr sz="1125" spc="-6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submission</a:t>
            </a:r>
            <a:r>
              <a:rPr sz="1125" spc="-2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of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TERs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are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liable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for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5%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per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week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deduction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of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approved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amount.</a:t>
            </a:r>
            <a:endParaRPr sz="1125">
              <a:latin typeface="Calibri"/>
              <a:cs typeface="Calibri"/>
            </a:endParaRPr>
          </a:p>
          <a:p>
            <a:pPr marL="266700" marR="30480" indent="-228600">
              <a:lnSpc>
                <a:spcPts val="2160"/>
              </a:lnSpc>
              <a:spcBef>
                <a:spcPts val="150"/>
              </a:spcBef>
              <a:buSzPct val="90000"/>
              <a:buFont typeface="Wingdings"/>
              <a:buChar char=""/>
              <a:tabLst>
                <a:tab pos="266700" algn="l"/>
              </a:tabLst>
            </a:pPr>
            <a:r>
              <a:rPr sz="1125" dirty="0">
                <a:latin typeface="Calibri"/>
                <a:cs typeface="Calibri"/>
              </a:rPr>
              <a:t>Employees</a:t>
            </a:r>
            <a:r>
              <a:rPr sz="1125" spc="9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are</a:t>
            </a:r>
            <a:r>
              <a:rPr sz="1125" spc="9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required</a:t>
            </a:r>
            <a:r>
              <a:rPr sz="1125" spc="9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to</a:t>
            </a:r>
            <a:r>
              <a:rPr sz="1125" spc="8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completely</a:t>
            </a:r>
            <a:r>
              <a:rPr sz="1125" spc="10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filled</a:t>
            </a:r>
            <a:r>
              <a:rPr sz="1125" spc="10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the</a:t>
            </a:r>
            <a:r>
              <a:rPr sz="1125" spc="10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TERs</a:t>
            </a:r>
            <a:r>
              <a:rPr sz="1125" spc="9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in</a:t>
            </a:r>
            <a:r>
              <a:rPr sz="1125" spc="9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prescribed</a:t>
            </a:r>
            <a:r>
              <a:rPr sz="1125" spc="9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format</a:t>
            </a:r>
            <a:r>
              <a:rPr sz="1125" spc="9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&amp;</a:t>
            </a:r>
            <a:r>
              <a:rPr sz="1125" spc="9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get</a:t>
            </a:r>
            <a:r>
              <a:rPr sz="1125" spc="9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them</a:t>
            </a:r>
            <a:r>
              <a:rPr sz="1125" spc="10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approved</a:t>
            </a:r>
            <a:r>
              <a:rPr sz="1125" spc="9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by</a:t>
            </a:r>
            <a:r>
              <a:rPr sz="1125" spc="95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their managers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for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timely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reimbursement</a:t>
            </a:r>
            <a:endParaRPr sz="1125">
              <a:latin typeface="Calibri"/>
              <a:cs typeface="Calibri"/>
            </a:endParaRPr>
          </a:p>
          <a:p>
            <a:pPr marL="266700" indent="-228600">
              <a:lnSpc>
                <a:spcPts val="2010"/>
              </a:lnSpc>
              <a:buClr>
                <a:srgbClr val="000000"/>
              </a:buClr>
              <a:buSzPct val="90000"/>
              <a:buFont typeface="Wingdings"/>
              <a:buChar char=""/>
              <a:tabLst>
                <a:tab pos="266700" algn="l"/>
              </a:tabLst>
            </a:pP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TER</a:t>
            </a:r>
            <a:r>
              <a:rPr sz="1125" b="1" spc="27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advance</a:t>
            </a:r>
            <a:r>
              <a:rPr sz="1125" b="1" spc="2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requests</a:t>
            </a:r>
            <a:r>
              <a:rPr sz="1125" b="1" spc="2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must</a:t>
            </a:r>
            <a:r>
              <a:rPr sz="1125" b="1" spc="2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be</a:t>
            </a:r>
            <a:r>
              <a:rPr sz="1125" b="1" spc="2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submitted</a:t>
            </a:r>
            <a:r>
              <a:rPr sz="1125" b="1" spc="2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at</a:t>
            </a:r>
            <a:r>
              <a:rPr sz="1125" b="1" spc="2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least</a:t>
            </a:r>
            <a:r>
              <a:rPr sz="1125" b="1" spc="2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24</a:t>
            </a:r>
            <a:r>
              <a:rPr sz="1125" b="1" spc="2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hours</a:t>
            </a:r>
            <a:r>
              <a:rPr sz="1125" b="1" spc="2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before</a:t>
            </a:r>
            <a:r>
              <a:rPr sz="1125" b="1" spc="2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125" b="1" spc="2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tour's</a:t>
            </a:r>
            <a:r>
              <a:rPr sz="1125" b="1" spc="2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commencement.</a:t>
            </a:r>
            <a:r>
              <a:rPr sz="1125" b="1" spc="2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spc="-20" dirty="0">
                <a:solidFill>
                  <a:srgbClr val="C00000"/>
                </a:solidFill>
                <a:latin typeface="Calibri"/>
                <a:cs typeface="Calibri"/>
              </a:rPr>
              <a:t>Upon</a:t>
            </a:r>
            <a:endParaRPr sz="1125">
              <a:latin typeface="Calibri"/>
              <a:cs typeface="Calibri"/>
            </a:endParaRPr>
          </a:p>
          <a:p>
            <a:pPr marL="266700" marR="31115">
              <a:lnSpc>
                <a:spcPts val="2160"/>
              </a:lnSpc>
              <a:spcBef>
                <a:spcPts val="155"/>
              </a:spcBef>
            </a:pP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approval</a:t>
            </a:r>
            <a:r>
              <a:rPr sz="1125" b="1" spc="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by</a:t>
            </a:r>
            <a:r>
              <a:rPr sz="1125" b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125" b="1" spc="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Reporting</a:t>
            </a:r>
            <a:r>
              <a:rPr sz="1125" b="1" spc="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Manager</a:t>
            </a:r>
            <a:r>
              <a:rPr sz="1125" b="1" spc="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and</a:t>
            </a:r>
            <a:r>
              <a:rPr sz="1125" b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subsequent</a:t>
            </a:r>
            <a:r>
              <a:rPr sz="1125" b="1"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submission</a:t>
            </a:r>
            <a:r>
              <a:rPr sz="1125" b="1" spc="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to</a:t>
            </a:r>
            <a:r>
              <a:rPr sz="1125" b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accounts,</a:t>
            </a:r>
            <a:r>
              <a:rPr sz="1125" b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advances</a:t>
            </a:r>
            <a:r>
              <a:rPr sz="1125" b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will</a:t>
            </a:r>
            <a:r>
              <a:rPr sz="1125" b="1" spc="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be</a:t>
            </a:r>
            <a:r>
              <a:rPr sz="1125" b="1" spc="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spc="-10" dirty="0">
                <a:solidFill>
                  <a:srgbClr val="C00000"/>
                </a:solidFill>
                <a:latin typeface="Calibri"/>
                <a:cs typeface="Calibri"/>
              </a:rPr>
              <a:t>promptly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released</a:t>
            </a:r>
            <a:r>
              <a:rPr sz="1125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by</a:t>
            </a:r>
            <a:r>
              <a:rPr sz="1125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Accounts</a:t>
            </a:r>
            <a:r>
              <a:rPr sz="1125" b="1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spc="-10" dirty="0">
                <a:solidFill>
                  <a:srgbClr val="C00000"/>
                </a:solidFill>
                <a:latin typeface="Calibri"/>
                <a:cs typeface="Calibri"/>
              </a:rPr>
              <a:t>Department</a:t>
            </a:r>
            <a:r>
              <a:rPr sz="1125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within</a:t>
            </a:r>
            <a:r>
              <a:rPr sz="1125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1125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working</a:t>
            </a:r>
            <a:r>
              <a:rPr sz="1125" b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day</a:t>
            </a:r>
            <a:r>
              <a:rPr sz="1125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of</a:t>
            </a:r>
            <a:r>
              <a:rPr sz="1125" b="1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receiving</a:t>
            </a:r>
            <a:r>
              <a:rPr sz="1125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1125" b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spc="-10" dirty="0">
                <a:solidFill>
                  <a:srgbClr val="C00000"/>
                </a:solidFill>
                <a:latin typeface="Calibri"/>
                <a:cs typeface="Calibri"/>
              </a:rPr>
              <a:t>advance</a:t>
            </a:r>
            <a:r>
              <a:rPr sz="1125" b="1" spc="-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125" b="1" spc="-10" dirty="0">
                <a:solidFill>
                  <a:srgbClr val="C00000"/>
                </a:solidFill>
                <a:latin typeface="Calibri"/>
                <a:cs typeface="Calibri"/>
              </a:rPr>
              <a:t>request.</a:t>
            </a:r>
            <a:endParaRPr sz="1125">
              <a:latin typeface="Calibri"/>
              <a:cs typeface="Calibri"/>
            </a:endParaRPr>
          </a:p>
          <a:p>
            <a:pPr marL="266065" indent="-227965">
              <a:lnSpc>
                <a:spcPts val="2010"/>
              </a:lnSpc>
              <a:buSzPct val="90000"/>
              <a:buFont typeface="Wingdings"/>
              <a:buChar char=""/>
              <a:tabLst>
                <a:tab pos="266065" algn="l"/>
              </a:tabLst>
            </a:pPr>
            <a:r>
              <a:rPr sz="1125" dirty="0">
                <a:latin typeface="Calibri"/>
                <a:cs typeface="Calibri"/>
              </a:rPr>
              <a:t>Only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approved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advance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amount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by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the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manager</a:t>
            </a:r>
            <a:r>
              <a:rPr sz="1125" spc="-3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will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be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credited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to</a:t>
            </a:r>
            <a:r>
              <a:rPr sz="1125" spc="-6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the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spc="-20" dirty="0">
                <a:latin typeface="Calibri"/>
                <a:cs typeface="Calibri"/>
              </a:rPr>
              <a:t>employee’s</a:t>
            </a:r>
            <a:r>
              <a:rPr sz="1125" spc="-60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account.</a:t>
            </a:r>
            <a:endParaRPr sz="1125">
              <a:latin typeface="Calibri"/>
              <a:cs typeface="Calibri"/>
            </a:endParaRPr>
          </a:p>
          <a:p>
            <a:pPr marL="266065" indent="-227965">
              <a:lnSpc>
                <a:spcPts val="2280"/>
              </a:lnSpc>
              <a:buSzPct val="90000"/>
              <a:buFont typeface="Wingdings"/>
              <a:buChar char=""/>
              <a:tabLst>
                <a:tab pos="266065" algn="l"/>
              </a:tabLst>
            </a:pPr>
            <a:r>
              <a:rPr sz="1125" dirty="0">
                <a:latin typeface="Calibri"/>
                <a:cs typeface="Calibri"/>
              </a:rPr>
              <a:t>Applicable</a:t>
            </a:r>
            <a:r>
              <a:rPr sz="1125" spc="-3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TERs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&amp;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City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wise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allowance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classification can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be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thoroughly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read</a:t>
            </a:r>
            <a:r>
              <a:rPr sz="1125" spc="-4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in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TER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policy</a:t>
            </a:r>
            <a:r>
              <a:rPr sz="1125" spc="-50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by</a:t>
            </a:r>
            <a:r>
              <a:rPr sz="1125" spc="-55" dirty="0">
                <a:latin typeface="Calibri"/>
                <a:cs typeface="Calibri"/>
              </a:rPr>
              <a:t> </a:t>
            </a:r>
            <a:r>
              <a:rPr sz="1125" dirty="0">
                <a:latin typeface="Calibri"/>
                <a:cs typeface="Calibri"/>
              </a:rPr>
              <a:t>the</a:t>
            </a:r>
            <a:r>
              <a:rPr sz="1125" spc="-45" dirty="0">
                <a:latin typeface="Calibri"/>
                <a:cs typeface="Calibri"/>
              </a:rPr>
              <a:t> </a:t>
            </a:r>
            <a:r>
              <a:rPr sz="1125" spc="-10" dirty="0">
                <a:latin typeface="Calibri"/>
                <a:cs typeface="Calibri"/>
              </a:rPr>
              <a:t>employees</a:t>
            </a:r>
            <a:endParaRPr sz="112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0323" y="1143000"/>
            <a:ext cx="2883293" cy="566360"/>
          </a:xfrm>
          <a:prstGeom prst="rect">
            <a:avLst/>
          </a:prstGeom>
        </p:spPr>
        <p:txBody>
          <a:bodyPr vert="horz" wrap="square" lIns="0" tIns="12243" rIns="0" bIns="0" rtlCol="0">
            <a:spAutoFit/>
          </a:bodyPr>
          <a:lstStyle/>
          <a:p>
            <a:pPr marL="11660" algn="ctr">
              <a:spcBef>
                <a:spcPts val="96"/>
              </a:spcBef>
            </a:pPr>
            <a:r>
              <a:rPr sz="3600" b="1" spc="19">
                <a:solidFill>
                  <a:srgbClr val="239D77"/>
                </a:solidFill>
                <a:latin typeface="+mj-lt"/>
                <a:cs typeface="Arial"/>
              </a:rPr>
              <a:t>ABOUT</a:t>
            </a:r>
            <a:r>
              <a:rPr lang="en-US" sz="3600" b="1" spc="19" dirty="0">
                <a:solidFill>
                  <a:srgbClr val="239D77"/>
                </a:solidFill>
                <a:latin typeface="+mj-lt"/>
                <a:cs typeface="Arial"/>
              </a:rPr>
              <a:t> </a:t>
            </a:r>
            <a:r>
              <a:rPr sz="3600" b="1">
                <a:solidFill>
                  <a:srgbClr val="239D77"/>
                </a:solidFill>
                <a:latin typeface="+mj-lt"/>
                <a:cs typeface="Arial"/>
              </a:rPr>
              <a:t>US</a:t>
            </a:r>
            <a:endParaRPr sz="3600">
              <a:solidFill>
                <a:srgbClr val="239D77"/>
              </a:solidFill>
              <a:latin typeface="+mj-lt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369" y="1828800"/>
            <a:ext cx="4267200" cy="3200400"/>
          </a:xfrm>
          <a:prstGeom prst="rect">
            <a:avLst/>
          </a:prstGeom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1212169" y="5257800"/>
            <a:ext cx="4419600" cy="504805"/>
          </a:xfrm>
          <a:prstGeom prst="rect">
            <a:avLst/>
          </a:prstGeom>
        </p:spPr>
        <p:txBody>
          <a:bodyPr vert="horz" wrap="square" lIns="0" tIns="12243" rIns="0" bIns="0" rtlCol="0">
            <a:spAutoFit/>
          </a:bodyPr>
          <a:lstStyle/>
          <a:p>
            <a:pPr marL="11660" marR="0" lvl="0" indent="0" algn="ctr" defTabSz="914400" eaLnBrk="1" fontAlgn="auto" latinLnBrk="0" hangingPunct="1">
              <a:lnSpc>
                <a:spcPct val="100000"/>
              </a:lnSpc>
              <a:spcBef>
                <a:spcPts val="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14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OUR MAIN PRODUCTS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239D77"/>
              </a:solidFill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pic>
        <p:nvPicPr>
          <p:cNvPr id="6" name="Picture 5" descr="Our Product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8939" y="5943600"/>
            <a:ext cx="4586061" cy="3596640"/>
          </a:xfrm>
          <a:prstGeom prst="rect">
            <a:avLst/>
          </a:prstGeom>
        </p:spPr>
      </p:pic>
      <p:pic>
        <p:nvPicPr>
          <p:cNvPr id="8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0200" y="228600"/>
            <a:ext cx="1143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lestone_A4.jpg"/>
          <p:cNvPicPr>
            <a:picLocks noChangeAspect="1"/>
          </p:cNvPicPr>
          <p:nvPr/>
        </p:nvPicPr>
        <p:blipFill>
          <a:blip r:embed="rId2" cstate="print"/>
          <a:srcRect t="5190" b="5190"/>
          <a:stretch>
            <a:fillRect/>
          </a:stretch>
        </p:blipFill>
        <p:spPr>
          <a:xfrm>
            <a:off x="0" y="1066800"/>
            <a:ext cx="6858000" cy="8686800"/>
          </a:xfrm>
          <a:prstGeom prst="rect">
            <a:avLst/>
          </a:prstGeom>
        </p:spPr>
      </p:pic>
      <p:pic>
        <p:nvPicPr>
          <p:cNvPr id="3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228600"/>
            <a:ext cx="1143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90520" y="1371599"/>
            <a:ext cx="4419600" cy="566360"/>
          </a:xfrm>
          <a:prstGeom prst="rect">
            <a:avLst/>
          </a:prstGeom>
        </p:spPr>
        <p:txBody>
          <a:bodyPr vert="horz" wrap="square" lIns="0" tIns="12243" rIns="0" bIns="0" rtlCol="0">
            <a:spAutoFit/>
          </a:bodyPr>
          <a:lstStyle/>
          <a:p>
            <a:pPr marL="11660" algn="ctr">
              <a:spcBef>
                <a:spcPts val="96"/>
              </a:spcBef>
            </a:pPr>
            <a:r>
              <a:rPr sz="3600" b="1" spc="14" dirty="0">
                <a:solidFill>
                  <a:srgbClr val="239D77"/>
                </a:solidFill>
                <a:latin typeface="+mn-lt"/>
                <a:cs typeface="Arial"/>
              </a:rPr>
              <a:t>WHO</a:t>
            </a:r>
            <a:r>
              <a:rPr sz="3600" b="1" spc="23" dirty="0">
                <a:solidFill>
                  <a:srgbClr val="239D77"/>
                </a:solidFill>
                <a:latin typeface="+mn-lt"/>
                <a:cs typeface="Arial"/>
              </a:rPr>
              <a:t> </a:t>
            </a:r>
            <a:r>
              <a:rPr sz="3600" b="1" spc="5" dirty="0">
                <a:solidFill>
                  <a:srgbClr val="239D77"/>
                </a:solidFill>
                <a:latin typeface="+mn-lt"/>
                <a:cs typeface="Arial"/>
              </a:rPr>
              <a:t>WE</a:t>
            </a:r>
            <a:r>
              <a:rPr sz="3600" b="1" spc="-14" dirty="0">
                <a:solidFill>
                  <a:srgbClr val="239D77"/>
                </a:solidFill>
                <a:latin typeface="+mn-lt"/>
                <a:cs typeface="Arial"/>
              </a:rPr>
              <a:t> </a:t>
            </a:r>
            <a:r>
              <a:rPr sz="3600" b="1" spc="9" dirty="0">
                <a:solidFill>
                  <a:srgbClr val="239D77"/>
                </a:solidFill>
                <a:latin typeface="+mn-lt"/>
                <a:cs typeface="Arial"/>
              </a:rPr>
              <a:t>ARE</a:t>
            </a:r>
            <a:r>
              <a:rPr sz="3600" b="1" spc="-161" dirty="0">
                <a:solidFill>
                  <a:srgbClr val="239D77"/>
                </a:solidFill>
                <a:latin typeface="+mn-lt"/>
                <a:cs typeface="Arial"/>
              </a:rPr>
              <a:t> </a:t>
            </a:r>
            <a:r>
              <a:rPr sz="3600" b="1" dirty="0">
                <a:solidFill>
                  <a:srgbClr val="239D77"/>
                </a:solidFill>
                <a:latin typeface="+mn-lt"/>
                <a:cs typeface="Arial"/>
              </a:rPr>
              <a:t>?</a:t>
            </a:r>
            <a:endParaRPr sz="3600">
              <a:solidFill>
                <a:srgbClr val="239D77"/>
              </a:solidFill>
              <a:latin typeface="+mn-lt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8340" y="2133600"/>
            <a:ext cx="5843961" cy="714196"/>
          </a:xfrm>
          <a:prstGeom prst="rect">
            <a:avLst/>
          </a:prstGeom>
        </p:spPr>
        <p:txBody>
          <a:bodyPr vert="horz" wrap="square" lIns="0" tIns="36729" rIns="0" bIns="0" rtlCol="0">
            <a:spAutoFit/>
          </a:bodyPr>
          <a:lstStyle/>
          <a:p>
            <a:pPr marL="11660" marR="4664" algn="just">
              <a:spcBef>
                <a:spcPts val="289"/>
              </a:spcBef>
            </a:pPr>
            <a:r>
              <a:rPr sz="1400" spc="-23" dirty="0">
                <a:cs typeface="Arial MT"/>
              </a:rPr>
              <a:t>We </a:t>
            </a:r>
            <a:r>
              <a:rPr sz="1400" spc="-40">
                <a:cs typeface="Arial MT"/>
              </a:rPr>
              <a:t>introduce </a:t>
            </a:r>
            <a:r>
              <a:rPr sz="1600" b="1" spc="-5">
                <a:solidFill>
                  <a:srgbClr val="C00000"/>
                </a:solidFill>
                <a:cs typeface="Arial MT"/>
              </a:rPr>
              <a:t>S</a:t>
            </a:r>
            <a:r>
              <a:rPr lang="en-US" sz="1600" b="1" spc="-5" dirty="0">
                <a:solidFill>
                  <a:srgbClr val="C00000"/>
                </a:solidFill>
                <a:cs typeface="Arial MT"/>
              </a:rPr>
              <a:t>.</a:t>
            </a:r>
            <a:r>
              <a:rPr sz="1600" b="1" spc="-5">
                <a:solidFill>
                  <a:srgbClr val="C00000"/>
                </a:solidFill>
                <a:cs typeface="Arial MT"/>
              </a:rPr>
              <a:t>S</a:t>
            </a:r>
            <a:r>
              <a:rPr lang="en-US" sz="1600" b="1" spc="-5" dirty="0">
                <a:solidFill>
                  <a:srgbClr val="C00000"/>
                </a:solidFill>
                <a:cs typeface="Arial MT"/>
              </a:rPr>
              <a:t>.</a:t>
            </a:r>
            <a:r>
              <a:rPr sz="1600" b="1" spc="-5">
                <a:solidFill>
                  <a:srgbClr val="C00000"/>
                </a:solidFill>
                <a:cs typeface="Arial MT"/>
              </a:rPr>
              <a:t> </a:t>
            </a:r>
            <a:r>
              <a:rPr sz="1600" b="1" spc="-23" dirty="0">
                <a:solidFill>
                  <a:srgbClr val="C00000"/>
                </a:solidFill>
                <a:cs typeface="Arial MT"/>
              </a:rPr>
              <a:t>Medical </a:t>
            </a:r>
            <a:r>
              <a:rPr sz="1600" b="1" spc="-32" dirty="0">
                <a:solidFill>
                  <a:srgbClr val="C00000"/>
                </a:solidFill>
                <a:cs typeface="Arial MT"/>
              </a:rPr>
              <a:t>Systems </a:t>
            </a:r>
            <a:r>
              <a:rPr sz="1600" b="1" spc="-14" dirty="0">
                <a:solidFill>
                  <a:srgbClr val="C00000"/>
                </a:solidFill>
                <a:cs typeface="Arial MT"/>
              </a:rPr>
              <a:t>(1) </a:t>
            </a:r>
            <a:r>
              <a:rPr sz="1600" b="1" spc="-23" dirty="0">
                <a:solidFill>
                  <a:srgbClr val="C00000"/>
                </a:solidFill>
                <a:cs typeface="Arial MT"/>
              </a:rPr>
              <a:t>Pvt. </a:t>
            </a:r>
            <a:r>
              <a:rPr sz="1600" b="1" spc="-32" dirty="0">
                <a:solidFill>
                  <a:srgbClr val="C00000"/>
                </a:solidFill>
                <a:cs typeface="Arial MT"/>
              </a:rPr>
              <a:t>Ltd. </a:t>
            </a:r>
            <a:r>
              <a:rPr sz="1400" spc="-32" dirty="0">
                <a:cs typeface="Arial MT"/>
              </a:rPr>
              <a:t>proudly introduce </a:t>
            </a:r>
            <a:r>
              <a:rPr sz="1400" spc="-37" dirty="0">
                <a:cs typeface="Arial MT"/>
              </a:rPr>
              <a:t>ourselves </a:t>
            </a:r>
            <a:r>
              <a:rPr sz="1400" spc="-9" dirty="0">
                <a:cs typeface="Arial MT"/>
              </a:rPr>
              <a:t>as </a:t>
            </a:r>
            <a:r>
              <a:rPr sz="1400" dirty="0">
                <a:cs typeface="Arial MT"/>
              </a:rPr>
              <a:t>a </a:t>
            </a:r>
            <a:r>
              <a:rPr sz="1400" spc="-37" dirty="0">
                <a:cs typeface="Arial MT"/>
              </a:rPr>
              <a:t>company </a:t>
            </a:r>
            <a:r>
              <a:rPr sz="1400" spc="-32" dirty="0">
                <a:cs typeface="Arial MT"/>
              </a:rPr>
              <a:t> </a:t>
            </a:r>
            <a:r>
              <a:rPr sz="1400" spc="-37" dirty="0">
                <a:cs typeface="Arial MT"/>
              </a:rPr>
              <a:t>established</a:t>
            </a:r>
            <a:r>
              <a:rPr sz="1400" spc="-32" dirty="0">
                <a:cs typeface="Arial MT"/>
              </a:rPr>
              <a:t> </a:t>
            </a:r>
            <a:r>
              <a:rPr sz="1400" spc="-14" dirty="0">
                <a:cs typeface="Arial MT"/>
              </a:rPr>
              <a:t>in </a:t>
            </a:r>
            <a:r>
              <a:rPr sz="1400" spc="-23" dirty="0">
                <a:cs typeface="Arial MT"/>
              </a:rPr>
              <a:t>1941 </a:t>
            </a:r>
            <a:r>
              <a:rPr sz="1400" spc="-32">
                <a:cs typeface="Arial MT"/>
              </a:rPr>
              <a:t>with </a:t>
            </a:r>
            <a:r>
              <a:rPr sz="1400" b="1" spc="-9">
                <a:cs typeface="Arial MT"/>
              </a:rPr>
              <a:t>8</a:t>
            </a:r>
            <a:r>
              <a:rPr lang="en-US" sz="1400" b="1" spc="-9" dirty="0">
                <a:cs typeface="Arial MT"/>
              </a:rPr>
              <a:t>5</a:t>
            </a:r>
            <a:r>
              <a:rPr sz="1400" b="1" spc="-9">
                <a:cs typeface="Arial MT"/>
              </a:rPr>
              <a:t> </a:t>
            </a:r>
            <a:r>
              <a:rPr sz="1400" b="1" spc="-37" dirty="0">
                <a:cs typeface="Arial MT"/>
              </a:rPr>
              <a:t>years </a:t>
            </a:r>
            <a:r>
              <a:rPr sz="1400" spc="-9" dirty="0">
                <a:cs typeface="Arial MT"/>
              </a:rPr>
              <a:t>of </a:t>
            </a:r>
            <a:r>
              <a:rPr sz="1400" spc="-40" dirty="0">
                <a:cs typeface="Arial MT"/>
              </a:rPr>
              <a:t>future-proof </a:t>
            </a:r>
            <a:r>
              <a:rPr sz="1400" spc="-28" dirty="0">
                <a:cs typeface="Arial MT"/>
              </a:rPr>
              <a:t>medical </a:t>
            </a:r>
            <a:r>
              <a:rPr sz="1400" spc="-32" dirty="0">
                <a:cs typeface="Arial MT"/>
              </a:rPr>
              <a:t>device </a:t>
            </a:r>
            <a:r>
              <a:rPr sz="1400" spc="-37" dirty="0">
                <a:cs typeface="Arial MT"/>
              </a:rPr>
              <a:t>experience</a:t>
            </a:r>
            <a:r>
              <a:rPr sz="1400" spc="-37">
                <a:cs typeface="Arial MT"/>
              </a:rPr>
              <a:t>. </a:t>
            </a:r>
            <a:endParaRPr sz="1400"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2863213"/>
            <a:ext cx="5886240" cy="1784987"/>
          </a:xfrm>
          <a:prstGeom prst="rect">
            <a:avLst/>
          </a:prstGeom>
        </p:spPr>
        <p:txBody>
          <a:bodyPr vert="horz" wrap="square" lIns="0" tIns="93864" rIns="0" bIns="0" rtlCol="0">
            <a:spAutoFit/>
          </a:bodyPr>
          <a:lstStyle/>
          <a:p>
            <a:pPr marL="11660">
              <a:spcBef>
                <a:spcPts val="739"/>
              </a:spcBef>
            </a:pPr>
            <a:r>
              <a:rPr sz="1400" dirty="0">
                <a:latin typeface="+mj-lt"/>
                <a:cs typeface="Arial MT"/>
              </a:rPr>
              <a:t>Our</a:t>
            </a:r>
            <a:r>
              <a:rPr sz="1400" spc="-32" dirty="0">
                <a:latin typeface="+mj-lt"/>
                <a:cs typeface="Arial MT"/>
              </a:rPr>
              <a:t> </a:t>
            </a:r>
            <a:r>
              <a:rPr sz="1400" spc="-19" dirty="0">
                <a:latin typeface="+mj-lt"/>
                <a:cs typeface="Arial MT"/>
              </a:rPr>
              <a:t>company</a:t>
            </a:r>
            <a:r>
              <a:rPr sz="1400" spc="-32" dirty="0">
                <a:latin typeface="+mj-lt"/>
                <a:cs typeface="Arial MT"/>
              </a:rPr>
              <a:t> </a:t>
            </a:r>
            <a:r>
              <a:rPr sz="1400" dirty="0">
                <a:latin typeface="+mj-lt"/>
                <a:cs typeface="Arial MT"/>
              </a:rPr>
              <a:t>has</a:t>
            </a:r>
            <a:r>
              <a:rPr sz="1400" spc="-37" dirty="0">
                <a:latin typeface="+mj-lt"/>
                <a:cs typeface="Arial MT"/>
              </a:rPr>
              <a:t> </a:t>
            </a:r>
            <a:r>
              <a:rPr sz="1400" spc="-19" dirty="0">
                <a:latin typeface="+mj-lt"/>
                <a:cs typeface="Arial MT"/>
              </a:rPr>
              <a:t>awards</a:t>
            </a:r>
            <a:r>
              <a:rPr sz="1400" spc="-79" dirty="0">
                <a:latin typeface="+mj-lt"/>
                <a:cs typeface="Arial MT"/>
              </a:rPr>
              <a:t> </a:t>
            </a:r>
            <a:r>
              <a:rPr sz="1400" dirty="0">
                <a:latin typeface="+mj-lt"/>
                <a:cs typeface="Arial MT"/>
              </a:rPr>
              <a:t>&amp; </a:t>
            </a:r>
            <a:r>
              <a:rPr sz="1400" spc="-5" dirty="0">
                <a:latin typeface="+mj-lt"/>
                <a:cs typeface="Arial MT"/>
              </a:rPr>
              <a:t>activities</a:t>
            </a:r>
            <a:r>
              <a:rPr sz="1400" spc="-73" dirty="0">
                <a:latin typeface="+mj-lt"/>
                <a:cs typeface="Arial MT"/>
              </a:rPr>
              <a:t> </a:t>
            </a:r>
            <a:r>
              <a:rPr sz="1400" spc="-19" dirty="0">
                <a:latin typeface="+mj-lt"/>
                <a:cs typeface="Arial MT"/>
              </a:rPr>
              <a:t>to</a:t>
            </a:r>
            <a:r>
              <a:rPr sz="1400" spc="-40" dirty="0">
                <a:latin typeface="+mj-lt"/>
                <a:cs typeface="Arial MT"/>
              </a:rPr>
              <a:t> </a:t>
            </a:r>
            <a:r>
              <a:rPr sz="1400" dirty="0">
                <a:latin typeface="+mj-lt"/>
                <a:cs typeface="Arial MT"/>
              </a:rPr>
              <a:t>claim</a:t>
            </a:r>
            <a:r>
              <a:rPr sz="1400" spc="-40" dirty="0">
                <a:latin typeface="+mj-lt"/>
                <a:cs typeface="Arial MT"/>
              </a:rPr>
              <a:t> </a:t>
            </a:r>
            <a:r>
              <a:rPr sz="1400" spc="-32" dirty="0">
                <a:latin typeface="+mj-lt"/>
                <a:cs typeface="Arial MT"/>
              </a:rPr>
              <a:t>it’s</a:t>
            </a:r>
            <a:r>
              <a:rPr sz="1400" spc="69" dirty="0">
                <a:latin typeface="+mj-lt"/>
                <a:cs typeface="Arial MT"/>
              </a:rPr>
              <a:t> </a:t>
            </a:r>
            <a:r>
              <a:rPr sz="1400" spc="-14" dirty="0">
                <a:latin typeface="+mj-lt"/>
                <a:cs typeface="Arial MT"/>
              </a:rPr>
              <a:t>presence:</a:t>
            </a:r>
            <a:endParaRPr sz="1400">
              <a:latin typeface="+mj-lt"/>
              <a:cs typeface="Arial MT"/>
            </a:endParaRPr>
          </a:p>
          <a:p>
            <a:pPr marL="378371" indent="-367294">
              <a:spcBef>
                <a:spcPts val="647"/>
              </a:spcBef>
              <a:buAutoNum type="alphaLcParenR"/>
              <a:tabLst>
                <a:tab pos="378371" algn="l"/>
                <a:tab pos="378953" algn="l"/>
              </a:tabLst>
            </a:pPr>
            <a:r>
              <a:rPr sz="1400">
                <a:latin typeface="+mj-lt"/>
                <a:cs typeface="Arial MT"/>
              </a:rPr>
              <a:t>#</a:t>
            </a:r>
            <a:r>
              <a:rPr lang="en-US" sz="1400" dirty="0">
                <a:latin typeface="+mj-lt"/>
                <a:cs typeface="Arial MT"/>
              </a:rPr>
              <a:t>Rated amongst Top 100 SMEs out of 37134 SME’s nominated</a:t>
            </a:r>
            <a:r>
              <a:rPr sz="1400" spc="-19">
                <a:latin typeface="+mj-lt"/>
                <a:cs typeface="Arial MT"/>
              </a:rPr>
              <a:t>.</a:t>
            </a:r>
            <a:endParaRPr sz="1400">
              <a:latin typeface="+mj-lt"/>
              <a:cs typeface="Arial MT"/>
            </a:endParaRPr>
          </a:p>
          <a:p>
            <a:pPr marL="378371" indent="-367294">
              <a:spcBef>
                <a:spcPts val="634"/>
              </a:spcBef>
              <a:buAutoNum type="alphaLcParenR"/>
              <a:tabLst>
                <a:tab pos="378371" algn="l"/>
                <a:tab pos="378953" algn="l"/>
              </a:tabLst>
            </a:pPr>
            <a:r>
              <a:rPr sz="1400" dirty="0">
                <a:latin typeface="+mj-lt"/>
                <a:cs typeface="Arial MT"/>
              </a:rPr>
              <a:t>Class</a:t>
            </a:r>
            <a:r>
              <a:rPr sz="1400" spc="-79" dirty="0">
                <a:latin typeface="+mj-lt"/>
                <a:cs typeface="Arial MT"/>
              </a:rPr>
              <a:t> </a:t>
            </a:r>
            <a:r>
              <a:rPr sz="1400" dirty="0">
                <a:latin typeface="+mj-lt"/>
                <a:cs typeface="Arial MT"/>
              </a:rPr>
              <a:t>I</a:t>
            </a:r>
            <a:r>
              <a:rPr sz="1400" spc="14" dirty="0">
                <a:latin typeface="+mj-lt"/>
                <a:cs typeface="Arial MT"/>
              </a:rPr>
              <a:t> </a:t>
            </a:r>
            <a:r>
              <a:rPr sz="1400" spc="-19" dirty="0">
                <a:latin typeface="+mj-lt"/>
                <a:cs typeface="Arial MT"/>
              </a:rPr>
              <a:t>manufacturer</a:t>
            </a:r>
            <a:r>
              <a:rPr sz="1400" spc="-37" dirty="0">
                <a:latin typeface="+mj-lt"/>
                <a:cs typeface="Arial MT"/>
              </a:rPr>
              <a:t> </a:t>
            </a:r>
            <a:r>
              <a:rPr sz="1400" spc="-5" dirty="0">
                <a:latin typeface="+mj-lt"/>
                <a:cs typeface="Arial MT"/>
              </a:rPr>
              <a:t>with</a:t>
            </a:r>
            <a:r>
              <a:rPr sz="1400" spc="-37" dirty="0">
                <a:latin typeface="+mj-lt"/>
                <a:cs typeface="Arial MT"/>
              </a:rPr>
              <a:t> </a:t>
            </a:r>
            <a:r>
              <a:rPr sz="1400" spc="-9" dirty="0">
                <a:latin typeface="+mj-lt"/>
                <a:cs typeface="Arial MT"/>
              </a:rPr>
              <a:t>CE</a:t>
            </a:r>
            <a:r>
              <a:rPr sz="1400" spc="-37" dirty="0">
                <a:latin typeface="+mj-lt"/>
                <a:cs typeface="Arial MT"/>
              </a:rPr>
              <a:t> </a:t>
            </a:r>
            <a:r>
              <a:rPr sz="1400" spc="-5" dirty="0">
                <a:latin typeface="+mj-lt"/>
                <a:cs typeface="Arial MT"/>
              </a:rPr>
              <a:t>mark</a:t>
            </a:r>
            <a:r>
              <a:rPr sz="1400" spc="23" dirty="0">
                <a:latin typeface="+mj-lt"/>
                <a:cs typeface="Arial MT"/>
              </a:rPr>
              <a:t> </a:t>
            </a:r>
            <a:r>
              <a:rPr sz="1400" spc="-19" dirty="0">
                <a:latin typeface="+mj-lt"/>
                <a:cs typeface="Arial MT"/>
              </a:rPr>
              <a:t>products</a:t>
            </a:r>
            <a:r>
              <a:rPr sz="1400" spc="14" dirty="0">
                <a:latin typeface="+mj-lt"/>
                <a:cs typeface="Arial MT"/>
              </a:rPr>
              <a:t> </a:t>
            </a:r>
            <a:r>
              <a:rPr sz="1400" spc="-9">
                <a:latin typeface="+mj-lt"/>
                <a:cs typeface="Arial MT"/>
              </a:rPr>
              <a:t>for</a:t>
            </a:r>
            <a:r>
              <a:rPr sz="1400" spc="-55">
                <a:latin typeface="+mj-lt"/>
                <a:cs typeface="Arial MT"/>
              </a:rPr>
              <a:t> </a:t>
            </a:r>
            <a:r>
              <a:rPr sz="1400" spc="-23">
                <a:latin typeface="+mj-lt"/>
                <a:cs typeface="Arial MT"/>
              </a:rPr>
              <a:t>International</a:t>
            </a:r>
            <a:r>
              <a:rPr lang="en-US" sz="1400" spc="-23" dirty="0">
                <a:latin typeface="+mj-lt"/>
                <a:cs typeface="Arial MT"/>
              </a:rPr>
              <a:t> </a:t>
            </a:r>
            <a:r>
              <a:rPr sz="1400" spc="-19">
                <a:latin typeface="+mj-lt"/>
                <a:cs typeface="Arial MT"/>
              </a:rPr>
              <a:t>Markets</a:t>
            </a:r>
            <a:r>
              <a:rPr sz="1400" spc="-19" dirty="0">
                <a:latin typeface="+mj-lt"/>
                <a:cs typeface="Arial MT"/>
              </a:rPr>
              <a:t>.</a:t>
            </a:r>
            <a:endParaRPr sz="1400">
              <a:latin typeface="+mj-lt"/>
              <a:cs typeface="Arial MT"/>
            </a:endParaRPr>
          </a:p>
          <a:p>
            <a:pPr marL="378371" indent="-367294">
              <a:spcBef>
                <a:spcPts val="542"/>
              </a:spcBef>
              <a:buAutoNum type="alphaLcParenR" startAt="3"/>
              <a:tabLst>
                <a:tab pos="378371" algn="l"/>
                <a:tab pos="378953" algn="l"/>
              </a:tabLst>
            </a:pPr>
            <a:r>
              <a:rPr sz="1400" dirty="0">
                <a:latin typeface="+mj-lt"/>
                <a:cs typeface="Arial MT"/>
              </a:rPr>
              <a:t>DSIR</a:t>
            </a:r>
            <a:r>
              <a:rPr sz="1400" spc="-60" dirty="0">
                <a:latin typeface="+mj-lt"/>
                <a:cs typeface="Arial MT"/>
              </a:rPr>
              <a:t> </a:t>
            </a:r>
            <a:r>
              <a:rPr sz="1400" spc="-23" dirty="0">
                <a:latin typeface="+mj-lt"/>
                <a:cs typeface="Arial MT"/>
              </a:rPr>
              <a:t>registered</a:t>
            </a:r>
            <a:r>
              <a:rPr sz="1400" spc="-55" dirty="0">
                <a:latin typeface="+mj-lt"/>
                <a:cs typeface="Arial MT"/>
              </a:rPr>
              <a:t> </a:t>
            </a:r>
            <a:r>
              <a:rPr sz="1400" spc="-23" dirty="0">
                <a:latin typeface="+mj-lt"/>
                <a:cs typeface="Arial MT"/>
              </a:rPr>
              <a:t>organization</a:t>
            </a:r>
            <a:r>
              <a:rPr sz="1400" spc="-55" dirty="0">
                <a:latin typeface="+mj-lt"/>
                <a:cs typeface="Arial MT"/>
              </a:rPr>
              <a:t> </a:t>
            </a:r>
            <a:r>
              <a:rPr sz="1400" spc="-9" dirty="0">
                <a:latin typeface="+mj-lt"/>
                <a:cs typeface="Arial MT"/>
              </a:rPr>
              <a:t>for</a:t>
            </a:r>
            <a:r>
              <a:rPr sz="1400" spc="-96" dirty="0">
                <a:latin typeface="+mj-lt"/>
                <a:cs typeface="Arial MT"/>
              </a:rPr>
              <a:t> </a:t>
            </a:r>
            <a:r>
              <a:rPr sz="1400" spc="-5" dirty="0">
                <a:latin typeface="+mj-lt"/>
                <a:cs typeface="Arial MT"/>
              </a:rPr>
              <a:t>in-house </a:t>
            </a:r>
            <a:r>
              <a:rPr sz="1400" spc="-19" dirty="0">
                <a:latin typeface="+mj-lt"/>
                <a:cs typeface="Arial MT"/>
              </a:rPr>
              <a:t>R&amp;D.</a:t>
            </a:r>
            <a:endParaRPr sz="1400">
              <a:latin typeface="+mj-lt"/>
              <a:cs typeface="Arial MT"/>
            </a:endParaRPr>
          </a:p>
          <a:p>
            <a:pPr marL="378371" indent="-367294">
              <a:spcBef>
                <a:spcPts val="652"/>
              </a:spcBef>
              <a:buAutoNum type="alphaLcParenR" startAt="3"/>
              <a:tabLst>
                <a:tab pos="378371" algn="l"/>
                <a:tab pos="378953" algn="l"/>
              </a:tabLst>
            </a:pPr>
            <a:r>
              <a:rPr sz="1400" spc="5" dirty="0">
                <a:latin typeface="+mj-lt"/>
                <a:cs typeface="Arial MT"/>
              </a:rPr>
              <a:t>Lead</a:t>
            </a:r>
            <a:r>
              <a:rPr sz="1400" spc="-9" dirty="0">
                <a:latin typeface="+mj-lt"/>
                <a:cs typeface="Arial MT"/>
              </a:rPr>
              <a:t>i</a:t>
            </a:r>
            <a:r>
              <a:rPr sz="1400" spc="5" dirty="0">
                <a:latin typeface="+mj-lt"/>
                <a:cs typeface="Arial MT"/>
              </a:rPr>
              <a:t>n</a:t>
            </a:r>
            <a:r>
              <a:rPr sz="1400" dirty="0">
                <a:latin typeface="+mj-lt"/>
                <a:cs typeface="Arial MT"/>
              </a:rPr>
              <a:t>g</a:t>
            </a:r>
            <a:r>
              <a:rPr sz="1400" spc="-37" dirty="0">
                <a:latin typeface="+mj-lt"/>
                <a:cs typeface="Arial MT"/>
              </a:rPr>
              <a:t> </a:t>
            </a:r>
            <a:r>
              <a:rPr sz="1400" spc="-40" dirty="0">
                <a:latin typeface="+mj-lt"/>
                <a:cs typeface="Arial MT"/>
              </a:rPr>
              <a:t>M</a:t>
            </a:r>
            <a:r>
              <a:rPr sz="1400" spc="-37" dirty="0">
                <a:latin typeface="+mj-lt"/>
                <a:cs typeface="Arial MT"/>
              </a:rPr>
              <a:t>ed</a:t>
            </a:r>
            <a:r>
              <a:rPr sz="1400" spc="-210" dirty="0">
                <a:latin typeface="+mj-lt"/>
                <a:cs typeface="Arial MT"/>
              </a:rPr>
              <a:t>T</a:t>
            </a:r>
            <a:r>
              <a:rPr sz="1400" spc="-37" dirty="0">
                <a:latin typeface="+mj-lt"/>
                <a:cs typeface="Arial MT"/>
              </a:rPr>
              <a:t>e</a:t>
            </a:r>
            <a:r>
              <a:rPr sz="1400" spc="-55" dirty="0">
                <a:latin typeface="+mj-lt"/>
                <a:cs typeface="Arial MT"/>
              </a:rPr>
              <a:t>c</a:t>
            </a:r>
            <a:r>
              <a:rPr sz="1400" dirty="0">
                <a:latin typeface="+mj-lt"/>
                <a:cs typeface="Arial MT"/>
              </a:rPr>
              <a:t>h</a:t>
            </a:r>
            <a:r>
              <a:rPr sz="1400" spc="-165" dirty="0">
                <a:latin typeface="+mj-lt"/>
                <a:cs typeface="Arial MT"/>
              </a:rPr>
              <a:t> </a:t>
            </a:r>
            <a:r>
              <a:rPr sz="1400" spc="-14" dirty="0">
                <a:latin typeface="+mj-lt"/>
                <a:cs typeface="Arial MT"/>
              </a:rPr>
              <a:t>co</a:t>
            </a:r>
            <a:r>
              <a:rPr sz="1400" spc="-40" dirty="0">
                <a:latin typeface="+mj-lt"/>
                <a:cs typeface="Arial MT"/>
              </a:rPr>
              <a:t>m</a:t>
            </a:r>
            <a:r>
              <a:rPr sz="1400" spc="-14" dirty="0">
                <a:latin typeface="+mj-lt"/>
                <a:cs typeface="Arial MT"/>
              </a:rPr>
              <a:t>pan</a:t>
            </a:r>
            <a:r>
              <a:rPr sz="1400" dirty="0">
                <a:latin typeface="+mj-lt"/>
                <a:cs typeface="Arial MT"/>
              </a:rPr>
              <a:t>y</a:t>
            </a:r>
            <a:r>
              <a:rPr sz="1400" spc="-142" dirty="0">
                <a:latin typeface="+mj-lt"/>
                <a:cs typeface="Arial MT"/>
              </a:rPr>
              <a:t> </a:t>
            </a:r>
            <a:r>
              <a:rPr sz="1400" spc="5" dirty="0">
                <a:latin typeface="+mj-lt"/>
                <a:cs typeface="Arial MT"/>
              </a:rPr>
              <a:t>o</a:t>
            </a:r>
            <a:r>
              <a:rPr sz="1400" dirty="0">
                <a:latin typeface="+mj-lt"/>
                <a:cs typeface="Arial MT"/>
              </a:rPr>
              <a:t>f</a:t>
            </a:r>
            <a:r>
              <a:rPr sz="1400" spc="-40" dirty="0">
                <a:latin typeface="+mj-lt"/>
                <a:cs typeface="Arial MT"/>
              </a:rPr>
              <a:t> </a:t>
            </a:r>
            <a:r>
              <a:rPr sz="1400" spc="-9" dirty="0">
                <a:latin typeface="+mj-lt"/>
                <a:cs typeface="Arial MT"/>
              </a:rPr>
              <a:t>t</a:t>
            </a:r>
            <a:r>
              <a:rPr sz="1400" spc="5" dirty="0">
                <a:latin typeface="+mj-lt"/>
                <a:cs typeface="Arial MT"/>
              </a:rPr>
              <a:t>h</a:t>
            </a:r>
            <a:r>
              <a:rPr sz="1400" dirty="0">
                <a:latin typeface="+mj-lt"/>
                <a:cs typeface="Arial MT"/>
              </a:rPr>
              <a:t>e</a:t>
            </a:r>
            <a:r>
              <a:rPr sz="1400" spc="-14" dirty="0">
                <a:latin typeface="+mj-lt"/>
                <a:cs typeface="Arial MT"/>
              </a:rPr>
              <a:t> </a:t>
            </a:r>
            <a:r>
              <a:rPr sz="1400" spc="-60" dirty="0">
                <a:latin typeface="+mj-lt"/>
                <a:cs typeface="Arial MT"/>
              </a:rPr>
              <a:t>y</a:t>
            </a:r>
            <a:r>
              <a:rPr sz="1400" spc="-19" dirty="0">
                <a:latin typeface="+mj-lt"/>
                <a:cs typeface="Arial MT"/>
              </a:rPr>
              <a:t>ea</a:t>
            </a:r>
            <a:r>
              <a:rPr sz="1400" dirty="0">
                <a:latin typeface="+mj-lt"/>
                <a:cs typeface="Arial MT"/>
              </a:rPr>
              <a:t>r</a:t>
            </a:r>
            <a:r>
              <a:rPr sz="1400" spc="5" dirty="0">
                <a:latin typeface="+mj-lt"/>
                <a:cs typeface="Arial MT"/>
              </a:rPr>
              <a:t> </a:t>
            </a:r>
            <a:r>
              <a:rPr sz="1400" spc="-19" dirty="0">
                <a:latin typeface="+mj-lt"/>
                <a:cs typeface="Arial MT"/>
              </a:rPr>
              <a:t>2018</a:t>
            </a:r>
            <a:r>
              <a:rPr sz="1400" dirty="0">
                <a:latin typeface="+mj-lt"/>
                <a:cs typeface="Arial MT"/>
              </a:rPr>
              <a:t>,</a:t>
            </a:r>
            <a:r>
              <a:rPr sz="1400" spc="-37" dirty="0">
                <a:latin typeface="+mj-lt"/>
                <a:cs typeface="Arial MT"/>
              </a:rPr>
              <a:t> </a:t>
            </a:r>
            <a:r>
              <a:rPr sz="1400" spc="-19" dirty="0">
                <a:latin typeface="+mj-lt"/>
                <a:cs typeface="Arial MT"/>
              </a:rPr>
              <a:t>201</a:t>
            </a:r>
            <a:r>
              <a:rPr sz="1400" dirty="0">
                <a:latin typeface="+mj-lt"/>
                <a:cs typeface="Arial MT"/>
              </a:rPr>
              <a:t>9</a:t>
            </a:r>
            <a:r>
              <a:rPr sz="1400" spc="-19" dirty="0">
                <a:latin typeface="+mj-lt"/>
                <a:cs typeface="Arial MT"/>
              </a:rPr>
              <a:t> </a:t>
            </a:r>
            <a:r>
              <a:rPr sz="1400" dirty="0">
                <a:latin typeface="+mj-lt"/>
                <a:cs typeface="Arial MT"/>
              </a:rPr>
              <a:t>&amp;</a:t>
            </a:r>
            <a:r>
              <a:rPr sz="1400" spc="175" dirty="0">
                <a:latin typeface="+mj-lt"/>
                <a:cs typeface="Arial MT"/>
              </a:rPr>
              <a:t> </a:t>
            </a:r>
            <a:r>
              <a:rPr sz="1400" spc="-19" dirty="0">
                <a:latin typeface="+mj-lt"/>
                <a:cs typeface="Arial MT"/>
              </a:rPr>
              <a:t>2020.</a:t>
            </a:r>
            <a:endParaRPr sz="1400">
              <a:latin typeface="+mj-lt"/>
              <a:cs typeface="Arial MT"/>
            </a:endParaRPr>
          </a:p>
          <a:p>
            <a:pPr marL="378371" marR="4664" indent="-367294">
              <a:spcBef>
                <a:spcPts val="721"/>
              </a:spcBef>
              <a:buAutoNum type="alphaLcParenR" startAt="3"/>
              <a:tabLst>
                <a:tab pos="378371" algn="l"/>
                <a:tab pos="378953" algn="l"/>
              </a:tabLst>
            </a:pPr>
            <a:r>
              <a:rPr sz="1400" dirty="0">
                <a:latin typeface="+mj-lt"/>
                <a:cs typeface="Arial MT"/>
              </a:rPr>
              <a:t>Health</a:t>
            </a:r>
            <a:r>
              <a:rPr sz="1400" spc="-79" dirty="0">
                <a:latin typeface="+mj-lt"/>
                <a:cs typeface="Arial MT"/>
              </a:rPr>
              <a:t> </a:t>
            </a:r>
            <a:r>
              <a:rPr sz="1400" spc="-19" dirty="0">
                <a:latin typeface="+mj-lt"/>
                <a:cs typeface="Arial MT"/>
              </a:rPr>
              <a:t>care</a:t>
            </a:r>
            <a:r>
              <a:rPr sz="1400" spc="-9" dirty="0">
                <a:latin typeface="+mj-lt"/>
                <a:cs typeface="Arial MT"/>
              </a:rPr>
              <a:t> </a:t>
            </a:r>
            <a:r>
              <a:rPr sz="1400" spc="-23" dirty="0">
                <a:latin typeface="+mj-lt"/>
                <a:cs typeface="Arial MT"/>
              </a:rPr>
              <a:t>Excellence</a:t>
            </a:r>
            <a:r>
              <a:rPr sz="1400" spc="-55" dirty="0">
                <a:latin typeface="+mj-lt"/>
                <a:cs typeface="Arial MT"/>
              </a:rPr>
              <a:t> </a:t>
            </a:r>
            <a:r>
              <a:rPr sz="1400" spc="-23" dirty="0">
                <a:latin typeface="+mj-lt"/>
                <a:cs typeface="Arial MT"/>
              </a:rPr>
              <a:t>Award</a:t>
            </a:r>
            <a:r>
              <a:rPr sz="1400" spc="-73" dirty="0">
                <a:latin typeface="+mj-lt"/>
                <a:cs typeface="Arial MT"/>
              </a:rPr>
              <a:t> </a:t>
            </a:r>
            <a:r>
              <a:rPr sz="1400" spc="-9" dirty="0">
                <a:latin typeface="+mj-lt"/>
                <a:cs typeface="Arial MT"/>
              </a:rPr>
              <a:t>for</a:t>
            </a:r>
            <a:r>
              <a:rPr sz="1400" spc="-32" dirty="0">
                <a:latin typeface="+mj-lt"/>
                <a:cs typeface="Arial MT"/>
              </a:rPr>
              <a:t> </a:t>
            </a:r>
            <a:r>
              <a:rPr sz="1400" spc="-5" dirty="0">
                <a:latin typeface="+mj-lt"/>
                <a:cs typeface="Arial MT"/>
              </a:rPr>
              <a:t>the</a:t>
            </a:r>
            <a:r>
              <a:rPr sz="1400" spc="-32" dirty="0">
                <a:latin typeface="+mj-lt"/>
                <a:cs typeface="Arial MT"/>
              </a:rPr>
              <a:t> </a:t>
            </a:r>
            <a:r>
              <a:rPr sz="1400" spc="-23" dirty="0">
                <a:latin typeface="+mj-lt"/>
                <a:cs typeface="Arial MT"/>
              </a:rPr>
              <a:t>year</a:t>
            </a:r>
            <a:r>
              <a:rPr sz="1400" spc="-5" dirty="0">
                <a:latin typeface="+mj-lt"/>
                <a:cs typeface="Arial MT"/>
              </a:rPr>
              <a:t> </a:t>
            </a:r>
            <a:r>
              <a:rPr sz="1400" spc="-14" dirty="0">
                <a:latin typeface="+mj-lt"/>
                <a:cs typeface="Arial MT"/>
              </a:rPr>
              <a:t>2019</a:t>
            </a:r>
            <a:r>
              <a:rPr sz="1400" spc="-19" dirty="0">
                <a:latin typeface="+mj-lt"/>
                <a:cs typeface="Arial MT"/>
              </a:rPr>
              <a:t> </a:t>
            </a:r>
            <a:r>
              <a:rPr sz="1400" dirty="0">
                <a:latin typeface="+mj-lt"/>
                <a:cs typeface="Arial MT"/>
              </a:rPr>
              <a:t>by</a:t>
            </a:r>
            <a:r>
              <a:rPr sz="1400" spc="-9" dirty="0">
                <a:latin typeface="+mj-lt"/>
                <a:cs typeface="Arial MT"/>
              </a:rPr>
              <a:t> </a:t>
            </a:r>
            <a:r>
              <a:rPr sz="1400" spc="-19" dirty="0">
                <a:latin typeface="+mj-lt"/>
                <a:cs typeface="Arial MT"/>
              </a:rPr>
              <a:t>President </a:t>
            </a:r>
            <a:r>
              <a:rPr sz="1400" spc="9" dirty="0">
                <a:latin typeface="+mj-lt"/>
                <a:cs typeface="Arial MT"/>
              </a:rPr>
              <a:t>of </a:t>
            </a:r>
            <a:r>
              <a:rPr sz="1400" spc="-432" dirty="0">
                <a:latin typeface="+mj-lt"/>
                <a:cs typeface="Arial MT"/>
              </a:rPr>
              <a:t> </a:t>
            </a:r>
            <a:r>
              <a:rPr sz="1400" dirty="0">
                <a:latin typeface="+mj-lt"/>
                <a:cs typeface="Arial MT"/>
              </a:rPr>
              <a:t>IMA.</a:t>
            </a:r>
            <a:endParaRPr sz="1400">
              <a:latin typeface="+mj-lt"/>
              <a:cs typeface="Arial MT"/>
            </a:endParaRP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932418" y="5257799"/>
            <a:ext cx="4935805" cy="566360"/>
          </a:xfrm>
          <a:prstGeom prst="rect">
            <a:avLst/>
          </a:prstGeom>
        </p:spPr>
        <p:txBody>
          <a:bodyPr vert="horz" wrap="square" lIns="0" tIns="12243" rIns="0" bIns="0" rtlCol="0">
            <a:spAutoFit/>
          </a:bodyPr>
          <a:lstStyle/>
          <a:p>
            <a:pPr marL="11660" marR="4664" lvl="0" indent="0" algn="ctr" defTabSz="914400" eaLnBrk="1" fontAlgn="auto" latinLnBrk="0" hangingPunct="1">
              <a:lnSpc>
                <a:spcPct val="100000"/>
              </a:lnSpc>
              <a:spcBef>
                <a:spcPts val="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14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OUR </a:t>
            </a:r>
            <a:r>
              <a:rPr kumimoji="0" lang="en-US" sz="3600" b="1" i="0" u="none" strike="noStrike" kern="0" cap="none" spc="19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 </a:t>
            </a:r>
            <a:r>
              <a:rPr kumimoji="0" lang="en-US" sz="3600" b="1" i="0" u="none" strike="noStrike" kern="0" cap="none" spc="28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C</a:t>
            </a:r>
            <a:r>
              <a:rPr kumimoji="0" lang="en-US" sz="3600" b="1" i="0" u="none" strike="noStrike" kern="0" cap="none" spc="5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O</a:t>
            </a:r>
            <a:r>
              <a:rPr kumimoji="0" lang="en-US" sz="3600" b="1" i="0" u="none" strike="noStrike" kern="0" cap="none" spc="32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L</a:t>
            </a:r>
            <a:r>
              <a:rPr kumimoji="0" lang="en-US" sz="3600" b="1" i="0" u="none" strike="noStrike" kern="0" cap="none" spc="19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L</a:t>
            </a:r>
            <a:r>
              <a:rPr kumimoji="0" lang="en-US" sz="3600" b="1" i="0" u="none" strike="noStrike" kern="0" cap="none" spc="28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A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B</a:t>
            </a:r>
            <a:r>
              <a:rPr kumimoji="0" lang="en-US" sz="3600" b="1" i="0" u="none" strike="noStrike" kern="0" cap="none" spc="14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O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R</a:t>
            </a:r>
            <a:r>
              <a:rPr kumimoji="0" lang="en-US" sz="3600" b="1" i="0" u="none" strike="noStrike" kern="0" cap="none" spc="37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A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T</a:t>
            </a:r>
            <a:r>
              <a:rPr kumimoji="0" lang="en-US" sz="3600" b="1" i="0" u="none" strike="noStrike" kern="0" cap="none" spc="5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I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ON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239D77"/>
              </a:solidFill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66620" y="6128520"/>
            <a:ext cx="5867400" cy="2939280"/>
            <a:chOff x="381000" y="5671320"/>
            <a:chExt cx="6143898" cy="3064717"/>
          </a:xfrm>
        </p:grpSpPr>
        <p:pic>
          <p:nvPicPr>
            <p:cNvPr id="12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400" y="5715000"/>
              <a:ext cx="1095196" cy="1114981"/>
            </a:xfrm>
            <a:prstGeom prst="rect">
              <a:avLst/>
            </a:prstGeom>
          </p:spPr>
        </p:pic>
        <p:sp>
          <p:nvSpPr>
            <p:cNvPr id="13" name="object 6"/>
            <p:cNvSpPr txBox="1"/>
            <p:nvPr/>
          </p:nvSpPr>
          <p:spPr>
            <a:xfrm>
              <a:off x="1694149" y="7040756"/>
              <a:ext cx="1059699" cy="1538917"/>
            </a:xfrm>
            <a:prstGeom prst="rect">
              <a:avLst/>
            </a:prstGeom>
          </p:spPr>
          <p:txBody>
            <a:bodyPr vert="horz" wrap="square" lIns="0" tIns="8162" rIns="0" bIns="0" rtlCol="0">
              <a:spAutoFit/>
            </a:bodyPr>
            <a:lstStyle/>
            <a:p>
              <a:pPr marL="11660" marR="4664" algn="ctr">
                <a:lnSpc>
                  <a:spcPct val="102200"/>
                </a:lnSpc>
                <a:spcBef>
                  <a:spcPts val="64"/>
                </a:spcBef>
              </a:pPr>
              <a:r>
                <a:rPr sz="1400" b="1" dirty="0">
                  <a:latin typeface="+mj-lt"/>
                  <a:cs typeface="Arial"/>
                </a:rPr>
                <a:t>Society </a:t>
              </a:r>
              <a:r>
                <a:rPr sz="1400" b="1" spc="5" dirty="0">
                  <a:latin typeface="+mj-lt"/>
                  <a:cs typeface="Arial"/>
                </a:rPr>
                <a:t>for </a:t>
              </a:r>
              <a:r>
                <a:rPr sz="1400" b="1" spc="9" dirty="0">
                  <a:latin typeface="+mj-lt"/>
                  <a:cs typeface="Arial"/>
                </a:rPr>
                <a:t> </a:t>
              </a:r>
              <a:r>
                <a:rPr sz="1400" b="1" dirty="0">
                  <a:latin typeface="+mj-lt"/>
                  <a:cs typeface="Arial"/>
                </a:rPr>
                <a:t>Applied </a:t>
              </a:r>
              <a:r>
                <a:rPr sz="1400" b="1" spc="5" dirty="0">
                  <a:latin typeface="+mj-lt"/>
                  <a:cs typeface="Arial"/>
                </a:rPr>
                <a:t> </a:t>
              </a:r>
              <a:r>
                <a:rPr sz="1400" b="1" dirty="0">
                  <a:latin typeface="+mj-lt"/>
                  <a:cs typeface="Arial"/>
                </a:rPr>
                <a:t>Microwave </a:t>
              </a:r>
              <a:r>
                <a:rPr sz="1400" b="1" spc="5" dirty="0">
                  <a:latin typeface="+mj-lt"/>
                  <a:cs typeface="Arial"/>
                </a:rPr>
                <a:t> </a:t>
              </a:r>
              <a:r>
                <a:rPr sz="1400" b="1" dirty="0">
                  <a:latin typeface="+mj-lt"/>
                  <a:cs typeface="Arial"/>
                </a:rPr>
                <a:t>Electronics </a:t>
              </a:r>
              <a:r>
                <a:rPr sz="1400" b="1" spc="5" dirty="0">
                  <a:latin typeface="+mj-lt"/>
                  <a:cs typeface="Arial"/>
                </a:rPr>
                <a:t> </a:t>
              </a:r>
              <a:r>
                <a:rPr sz="1400" b="1" dirty="0">
                  <a:latin typeface="+mj-lt"/>
                  <a:cs typeface="Arial"/>
                </a:rPr>
                <a:t>Engineering</a:t>
              </a:r>
              <a:r>
                <a:rPr sz="1400" b="1" spc="-40" dirty="0">
                  <a:latin typeface="+mj-lt"/>
                  <a:cs typeface="Arial"/>
                </a:rPr>
                <a:t> </a:t>
              </a:r>
              <a:r>
                <a:rPr sz="1400" b="1" spc="5" dirty="0">
                  <a:latin typeface="+mj-lt"/>
                  <a:cs typeface="Arial"/>
                </a:rPr>
                <a:t>&amp; </a:t>
              </a:r>
              <a:r>
                <a:rPr sz="1400" b="1" spc="-381" dirty="0">
                  <a:latin typeface="+mj-lt"/>
                  <a:cs typeface="Arial"/>
                </a:rPr>
                <a:t> </a:t>
              </a:r>
              <a:r>
                <a:rPr sz="1400" b="1" dirty="0">
                  <a:latin typeface="+mj-lt"/>
                  <a:cs typeface="Arial"/>
                </a:rPr>
                <a:t>Research </a:t>
              </a:r>
              <a:r>
                <a:rPr sz="1400" b="1" spc="5" dirty="0">
                  <a:latin typeface="+mj-lt"/>
                  <a:cs typeface="Arial"/>
                </a:rPr>
                <a:t> </a:t>
              </a:r>
              <a:r>
                <a:rPr sz="1400" b="1" spc="-5" dirty="0">
                  <a:latin typeface="+mj-lt"/>
                  <a:cs typeface="Arial MT"/>
                </a:rPr>
                <a:t>(SAMEER)</a:t>
              </a:r>
              <a:endParaRPr sz="1400" b="1">
                <a:latin typeface="+mj-lt"/>
                <a:cs typeface="Arial MT"/>
              </a:endParaRPr>
            </a:p>
          </p:txBody>
        </p:sp>
        <p:pic>
          <p:nvPicPr>
            <p:cNvPr id="15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1075" y="5715000"/>
              <a:ext cx="940750" cy="1038781"/>
            </a:xfrm>
            <a:prstGeom prst="rect">
              <a:avLst/>
            </a:prstGeom>
          </p:spPr>
        </p:pic>
        <p:sp>
          <p:nvSpPr>
            <p:cNvPr id="16" name="object 7"/>
            <p:cNvSpPr txBox="1"/>
            <p:nvPr/>
          </p:nvSpPr>
          <p:spPr>
            <a:xfrm>
              <a:off x="2855380" y="6964556"/>
              <a:ext cx="1292141" cy="1771481"/>
            </a:xfrm>
            <a:prstGeom prst="rect">
              <a:avLst/>
            </a:prstGeom>
          </p:spPr>
          <p:txBody>
            <a:bodyPr vert="horz" wrap="square" lIns="0" tIns="8162" rIns="0" bIns="0" rtlCol="0">
              <a:spAutoFit/>
            </a:bodyPr>
            <a:lstStyle/>
            <a:p>
              <a:pPr marL="11660" marR="4664" algn="ctr">
                <a:lnSpc>
                  <a:spcPct val="102200"/>
                </a:lnSpc>
                <a:spcBef>
                  <a:spcPts val="64"/>
                </a:spcBef>
              </a:pPr>
              <a:r>
                <a:rPr sz="1400" b="1" spc="5" dirty="0">
                  <a:cs typeface="Arial"/>
                </a:rPr>
                <a:t>Council</a:t>
              </a:r>
              <a:r>
                <a:rPr sz="1400" b="1" spc="9" dirty="0">
                  <a:cs typeface="Arial"/>
                </a:rPr>
                <a:t> </a:t>
              </a:r>
              <a:r>
                <a:rPr sz="1400" b="1" dirty="0">
                  <a:cs typeface="Arial"/>
                </a:rPr>
                <a:t>of </a:t>
              </a:r>
              <a:r>
                <a:rPr sz="1400" b="1" spc="5" dirty="0">
                  <a:cs typeface="Arial"/>
                </a:rPr>
                <a:t> </a:t>
              </a:r>
              <a:r>
                <a:rPr sz="1400" b="1" spc="-5" dirty="0">
                  <a:cs typeface="Arial"/>
                </a:rPr>
                <a:t>S</a:t>
              </a:r>
              <a:r>
                <a:rPr sz="1400" b="1" dirty="0">
                  <a:cs typeface="Arial"/>
                </a:rPr>
                <a:t>ci</a:t>
              </a:r>
              <a:r>
                <a:rPr sz="1400" b="1" spc="-5" dirty="0">
                  <a:cs typeface="Arial"/>
                </a:rPr>
                <a:t>e</a:t>
              </a:r>
              <a:r>
                <a:rPr sz="1400" b="1" spc="5" dirty="0">
                  <a:cs typeface="Arial"/>
                </a:rPr>
                <a:t>nt</a:t>
              </a:r>
              <a:r>
                <a:rPr sz="1400" b="1" dirty="0">
                  <a:cs typeface="Arial"/>
                </a:rPr>
                <a:t>if</a:t>
              </a:r>
              <a:r>
                <a:rPr sz="1400" b="1" spc="5" dirty="0">
                  <a:cs typeface="Arial"/>
                </a:rPr>
                <a:t>ic</a:t>
              </a:r>
              <a:r>
                <a:rPr sz="1400" b="1" spc="-133" dirty="0">
                  <a:cs typeface="Arial"/>
                </a:rPr>
                <a:t> </a:t>
              </a:r>
              <a:r>
                <a:rPr sz="1400" b="1" spc="5" dirty="0">
                  <a:cs typeface="Arial"/>
                </a:rPr>
                <a:t>&amp;  </a:t>
              </a:r>
              <a:r>
                <a:rPr sz="1400" b="1" dirty="0">
                  <a:cs typeface="Arial"/>
                </a:rPr>
                <a:t>Industrial </a:t>
              </a:r>
              <a:r>
                <a:rPr sz="1400" b="1" spc="5" dirty="0">
                  <a:cs typeface="Arial"/>
                </a:rPr>
                <a:t> </a:t>
              </a:r>
              <a:r>
                <a:rPr sz="1400" b="1" dirty="0">
                  <a:latin typeface="+mj-lt"/>
                  <a:cs typeface="Arial"/>
                </a:rPr>
                <a:t>Research</a:t>
              </a:r>
              <a:r>
                <a:rPr sz="1400" b="1" spc="-37" dirty="0">
                  <a:cs typeface="Arial"/>
                </a:rPr>
                <a:t> </a:t>
              </a:r>
              <a:r>
                <a:rPr sz="1400" b="1" dirty="0">
                  <a:cs typeface="Arial"/>
                </a:rPr>
                <a:t>-</a:t>
              </a:r>
              <a:r>
                <a:rPr sz="1400" b="1" spc="372" dirty="0">
                  <a:cs typeface="Arial"/>
                </a:rPr>
                <a:t> </a:t>
              </a:r>
              <a:r>
                <a:rPr sz="1400" b="1" dirty="0">
                  <a:cs typeface="Arial"/>
                </a:rPr>
                <a:t>Indian </a:t>
              </a:r>
              <a:r>
                <a:rPr sz="1400" b="1" spc="-381" dirty="0">
                  <a:cs typeface="Arial"/>
                </a:rPr>
                <a:t> </a:t>
              </a:r>
              <a:r>
                <a:rPr sz="1400" b="1" spc="5" dirty="0">
                  <a:cs typeface="Arial"/>
                </a:rPr>
                <a:t>Institute </a:t>
              </a:r>
              <a:r>
                <a:rPr sz="1400" b="1" spc="19" dirty="0">
                  <a:cs typeface="Arial"/>
                </a:rPr>
                <a:t>Of </a:t>
              </a:r>
              <a:r>
                <a:rPr sz="1400" b="1" spc="23" dirty="0">
                  <a:cs typeface="Arial"/>
                </a:rPr>
                <a:t> </a:t>
              </a:r>
              <a:r>
                <a:rPr sz="1400" b="1" spc="-14">
                  <a:cs typeface="Arial"/>
                </a:rPr>
                <a:t>Toxicology </a:t>
              </a:r>
              <a:r>
                <a:rPr sz="1400" b="1" spc="-9">
                  <a:cs typeface="Arial"/>
                </a:rPr>
                <a:t> </a:t>
              </a:r>
              <a:r>
                <a:rPr sz="1400" b="1">
                  <a:cs typeface="Arial"/>
                </a:rPr>
                <a:t>Research</a:t>
              </a:r>
              <a:endParaRPr lang="en-US" sz="1400" b="1" dirty="0">
                <a:cs typeface="Arial"/>
              </a:endParaRPr>
            </a:p>
            <a:p>
              <a:pPr marL="11660" marR="4664" algn="ctr">
                <a:lnSpc>
                  <a:spcPct val="102200"/>
                </a:lnSpc>
                <a:spcBef>
                  <a:spcPts val="64"/>
                </a:spcBef>
              </a:pPr>
              <a:r>
                <a:rPr lang="en-US" sz="1400" b="1" dirty="0">
                  <a:cs typeface="Arial"/>
                </a:rPr>
                <a:t>(CSIR-IITR)</a:t>
              </a:r>
              <a:endParaRPr sz="1400">
                <a:cs typeface="Arial"/>
              </a:endParaRPr>
            </a:p>
          </p:txBody>
        </p:sp>
        <p:pic>
          <p:nvPicPr>
            <p:cNvPr id="18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9396" y="5715000"/>
              <a:ext cx="1092181" cy="1114980"/>
            </a:xfrm>
            <a:prstGeom prst="rect">
              <a:avLst/>
            </a:prstGeom>
          </p:spPr>
        </p:pic>
        <p:sp>
          <p:nvSpPr>
            <p:cNvPr id="19" name="object 8"/>
            <p:cNvSpPr txBox="1"/>
            <p:nvPr/>
          </p:nvSpPr>
          <p:spPr>
            <a:xfrm>
              <a:off x="4223399" y="7040755"/>
              <a:ext cx="1084175" cy="1112262"/>
            </a:xfrm>
            <a:prstGeom prst="rect">
              <a:avLst/>
            </a:prstGeom>
          </p:spPr>
          <p:txBody>
            <a:bodyPr vert="horz" wrap="square" lIns="0" tIns="8162" rIns="0" bIns="0" rtlCol="0">
              <a:spAutoFit/>
            </a:bodyPr>
            <a:lstStyle/>
            <a:p>
              <a:pPr marL="11660" marR="4664" algn="ctr">
                <a:lnSpc>
                  <a:spcPct val="102000"/>
                </a:lnSpc>
                <a:spcBef>
                  <a:spcPts val="64"/>
                </a:spcBef>
              </a:pPr>
              <a:r>
                <a:rPr sz="1400" b="1" spc="5" dirty="0">
                  <a:latin typeface="+mj-lt"/>
                  <a:cs typeface="Arial"/>
                </a:rPr>
                <a:t>Department</a:t>
              </a:r>
              <a:r>
                <a:rPr sz="1400" b="1" spc="-46" dirty="0">
                  <a:latin typeface="+mj-lt"/>
                  <a:cs typeface="Arial"/>
                </a:rPr>
                <a:t> </a:t>
              </a:r>
              <a:r>
                <a:rPr sz="1400" b="1" spc="5" dirty="0">
                  <a:latin typeface="+mj-lt"/>
                  <a:cs typeface="Arial"/>
                </a:rPr>
                <a:t>of </a:t>
              </a:r>
              <a:r>
                <a:rPr sz="1400" b="1" spc="-381" dirty="0">
                  <a:latin typeface="+mj-lt"/>
                  <a:cs typeface="Arial"/>
                </a:rPr>
                <a:t> </a:t>
              </a:r>
              <a:r>
                <a:rPr sz="1400" b="1" dirty="0">
                  <a:latin typeface="+mj-lt"/>
                  <a:cs typeface="Arial"/>
                </a:rPr>
                <a:t>Scientific </a:t>
              </a:r>
              <a:r>
                <a:rPr sz="1400" b="1" spc="19" dirty="0">
                  <a:latin typeface="+mj-lt"/>
                  <a:cs typeface="Arial"/>
                </a:rPr>
                <a:t>and </a:t>
              </a:r>
              <a:r>
                <a:rPr sz="1400" b="1" spc="-386" dirty="0">
                  <a:latin typeface="+mj-lt"/>
                  <a:cs typeface="Arial"/>
                </a:rPr>
                <a:t> </a:t>
              </a:r>
              <a:r>
                <a:rPr sz="1400" b="1" spc="5">
                  <a:latin typeface="+mj-lt"/>
                  <a:cs typeface="Arial"/>
                </a:rPr>
                <a:t>Industrial </a:t>
              </a:r>
              <a:r>
                <a:rPr sz="1400" b="1" spc="9">
                  <a:latin typeface="+mj-lt"/>
                  <a:cs typeface="Arial"/>
                </a:rPr>
                <a:t> </a:t>
              </a:r>
              <a:r>
                <a:rPr sz="1400" b="1">
                  <a:latin typeface="+mj-lt"/>
                  <a:cs typeface="Arial"/>
                </a:rPr>
                <a:t>Research</a:t>
              </a:r>
              <a:endParaRPr lang="en-US" sz="1400" b="1" dirty="0">
                <a:latin typeface="+mj-lt"/>
                <a:cs typeface="Arial"/>
              </a:endParaRPr>
            </a:p>
            <a:p>
              <a:pPr marL="11660" marR="4664" algn="ctr">
                <a:lnSpc>
                  <a:spcPct val="102000"/>
                </a:lnSpc>
                <a:spcBef>
                  <a:spcPts val="64"/>
                </a:spcBef>
              </a:pPr>
              <a:r>
                <a:rPr lang="en-US" sz="1400" b="1" dirty="0">
                  <a:latin typeface="+mj-lt"/>
                  <a:cs typeface="Arial"/>
                </a:rPr>
                <a:t>(DSIR)</a:t>
              </a:r>
              <a:endParaRPr sz="1400">
                <a:latin typeface="+mj-lt"/>
                <a:cs typeface="Arial"/>
              </a:endParaRPr>
            </a:p>
          </p:txBody>
        </p:sp>
        <p:sp>
          <p:nvSpPr>
            <p:cNvPr id="21" name="object 8"/>
            <p:cNvSpPr txBox="1"/>
            <p:nvPr/>
          </p:nvSpPr>
          <p:spPr>
            <a:xfrm>
              <a:off x="5578801" y="7029595"/>
              <a:ext cx="882092" cy="1099438"/>
            </a:xfrm>
            <a:prstGeom prst="rect">
              <a:avLst/>
            </a:prstGeom>
          </p:spPr>
          <p:txBody>
            <a:bodyPr vert="horz" wrap="square" lIns="0" tIns="8162" rIns="0" bIns="0" rtlCol="0">
              <a:spAutoFit/>
            </a:bodyPr>
            <a:lstStyle/>
            <a:p>
              <a:pPr marL="11660" marR="4664" algn="ctr">
                <a:lnSpc>
                  <a:spcPct val="102000"/>
                </a:lnSpc>
                <a:spcBef>
                  <a:spcPts val="64"/>
                </a:spcBef>
              </a:pPr>
              <a:r>
                <a:rPr lang="en-US" sz="1400" b="1" spc="5" dirty="0">
                  <a:latin typeface="+mj-lt"/>
                  <a:cs typeface="Arial"/>
                </a:rPr>
                <a:t>All India Institute of Medical Sciences (AIIMS)</a:t>
              </a:r>
              <a:endParaRPr sz="1400">
                <a:latin typeface="+mj-lt"/>
                <a:cs typeface="Arial"/>
              </a:endParaRPr>
            </a:p>
          </p:txBody>
        </p:sp>
        <p:pic>
          <p:nvPicPr>
            <p:cNvPr id="22" name="Picture 21" descr="OIP.jpeg"/>
            <p:cNvPicPr>
              <a:picLocks noChangeAspect="1"/>
            </p:cNvPicPr>
            <p:nvPr/>
          </p:nvPicPr>
          <p:blipFill>
            <a:blip r:embed="rId5" cstate="print"/>
            <a:srcRect l="18000" t="2000" r="16769" b="5200"/>
            <a:stretch>
              <a:fillRect/>
            </a:stretch>
          </p:blipFill>
          <p:spPr>
            <a:xfrm>
              <a:off x="5514796" y="5671320"/>
              <a:ext cx="1010102" cy="1147501"/>
            </a:xfrm>
            <a:prstGeom prst="rect">
              <a:avLst/>
            </a:prstGeom>
          </p:spPr>
        </p:pic>
        <p:pic>
          <p:nvPicPr>
            <p:cNvPr id="24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000" y="5715000"/>
              <a:ext cx="1095196" cy="1095196"/>
            </a:xfrm>
            <a:prstGeom prst="rect">
              <a:avLst/>
            </a:prstGeom>
          </p:spPr>
        </p:pic>
        <p:sp>
          <p:nvSpPr>
            <p:cNvPr id="25" name="object 6"/>
            <p:cNvSpPr txBox="1"/>
            <p:nvPr/>
          </p:nvSpPr>
          <p:spPr>
            <a:xfrm>
              <a:off x="398749" y="7030864"/>
              <a:ext cx="1059699" cy="1085460"/>
            </a:xfrm>
            <a:prstGeom prst="rect">
              <a:avLst/>
            </a:prstGeom>
          </p:spPr>
          <p:txBody>
            <a:bodyPr vert="horz" wrap="square" lIns="0" tIns="8162" rIns="0" bIns="0" rtlCol="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cs typeface="Arial"/>
                </a:rPr>
                <a:t>Defence Research and Development </a:t>
              </a:r>
              <a:r>
                <a:rPr lang="en-US" sz="1400" b="1" dirty="0" err="1">
                  <a:latin typeface="+mj-lt"/>
                  <a:cs typeface="Arial"/>
                </a:rPr>
                <a:t>Organisation</a:t>
              </a:r>
              <a:r>
                <a:rPr lang="en-US" sz="1400" b="1" dirty="0">
                  <a:latin typeface="+mj-lt"/>
                  <a:cs typeface="Arial"/>
                </a:rPr>
                <a:t> - DRDO</a:t>
              </a:r>
            </a:p>
          </p:txBody>
        </p:sp>
      </p:grpSp>
      <p:pic>
        <p:nvPicPr>
          <p:cNvPr id="20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10200" y="228600"/>
            <a:ext cx="1143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1088" y="1295400"/>
            <a:ext cx="3495824" cy="566949"/>
          </a:xfrm>
          <a:prstGeom prst="rect">
            <a:avLst/>
          </a:prstGeom>
        </p:spPr>
        <p:txBody>
          <a:bodyPr vert="horz" wrap="square" lIns="0" tIns="12826" rIns="0" bIns="0" rtlCol="0">
            <a:spAutoFit/>
          </a:bodyPr>
          <a:lstStyle/>
          <a:p>
            <a:pPr marL="11660" algn="ctr">
              <a:spcBef>
                <a:spcPts val="101"/>
              </a:spcBef>
            </a:pPr>
            <a:r>
              <a:rPr sz="3600" spc="5" dirty="0">
                <a:latin typeface="+mj-lt"/>
              </a:rPr>
              <a:t>OUR*</a:t>
            </a:r>
            <a:r>
              <a:rPr sz="3600" spc="-179" dirty="0">
                <a:latin typeface="+mj-lt"/>
              </a:rPr>
              <a:t> </a:t>
            </a:r>
            <a:r>
              <a:rPr sz="3600" dirty="0">
                <a:solidFill>
                  <a:srgbClr val="239D77"/>
                </a:solidFill>
                <a:latin typeface="+mj-lt"/>
              </a:rPr>
              <a:t>PRESENCE</a:t>
            </a:r>
            <a:endParaRPr sz="3600">
              <a:solidFill>
                <a:srgbClr val="239D77"/>
              </a:solidFill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2761" y="2072460"/>
            <a:ext cx="1442239" cy="4720755"/>
          </a:xfrm>
          <a:prstGeom prst="rect">
            <a:avLst/>
          </a:prstGeom>
        </p:spPr>
        <p:txBody>
          <a:bodyPr vert="horz" wrap="square" lIns="0" tIns="11660" rIns="0" bIns="0" rtlCol="0">
            <a:spAutoFit/>
          </a:bodyPr>
          <a:lstStyle/>
          <a:p>
            <a:pPr marL="271681" indent="-260604">
              <a:lnSpc>
                <a:spcPct val="150000"/>
              </a:lnSpc>
              <a:spcBef>
                <a:spcPts val="92"/>
              </a:spcBef>
              <a:buFont typeface="Arial MT"/>
              <a:buChar char="•"/>
              <a:tabLst>
                <a:tab pos="271681" algn="l"/>
                <a:tab pos="272264" algn="l"/>
              </a:tabLst>
            </a:pPr>
            <a:r>
              <a:rPr spc="-5" dirty="0">
                <a:latin typeface="Calibri"/>
                <a:cs typeface="Calibri"/>
              </a:rPr>
              <a:t>NEW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DELHI</a:t>
            </a:r>
            <a:endParaRPr>
              <a:latin typeface="Calibri"/>
              <a:cs typeface="Calibri"/>
            </a:endParaRPr>
          </a:p>
          <a:p>
            <a:pPr marL="271681" indent="-260604">
              <a:lnSpc>
                <a:spcPct val="150000"/>
              </a:lnSpc>
              <a:buFont typeface="Arial MT"/>
              <a:buChar char="•"/>
              <a:tabLst>
                <a:tab pos="271681" algn="l"/>
                <a:tab pos="272264" algn="l"/>
              </a:tabLst>
            </a:pPr>
            <a:r>
              <a:rPr spc="-23" dirty="0">
                <a:latin typeface="Calibri"/>
                <a:cs typeface="Calibri"/>
              </a:rPr>
              <a:t>BHIMTAL</a:t>
            </a:r>
            <a:endParaRPr>
              <a:latin typeface="Calibri"/>
              <a:cs typeface="Calibri"/>
            </a:endParaRPr>
          </a:p>
          <a:p>
            <a:pPr marL="271681" indent="-260604">
              <a:lnSpc>
                <a:spcPct val="150000"/>
              </a:lnSpc>
              <a:buFont typeface="Arial MT"/>
              <a:buChar char="•"/>
              <a:tabLst>
                <a:tab pos="271681" algn="l"/>
                <a:tab pos="272264" algn="l"/>
              </a:tabLst>
            </a:pPr>
            <a:r>
              <a:rPr lang="en-US" spc="-5" dirty="0">
                <a:latin typeface="Calibri"/>
                <a:cs typeface="Calibri"/>
              </a:rPr>
              <a:t>LUCKNOW</a:t>
            </a:r>
            <a:endParaRPr>
              <a:latin typeface="Calibri"/>
              <a:cs typeface="Calibri"/>
            </a:endParaRPr>
          </a:p>
          <a:p>
            <a:pPr marL="271681" indent="-260604">
              <a:lnSpc>
                <a:spcPct val="150000"/>
              </a:lnSpc>
              <a:buFont typeface="Arial MT"/>
              <a:buChar char="•"/>
              <a:tabLst>
                <a:tab pos="271681" algn="l"/>
                <a:tab pos="272264" algn="l"/>
              </a:tabLst>
            </a:pPr>
            <a:r>
              <a:rPr spc="-14" dirty="0">
                <a:latin typeface="Calibri"/>
                <a:cs typeface="Calibri"/>
              </a:rPr>
              <a:t>LUCKNOW</a:t>
            </a:r>
            <a:endParaRPr>
              <a:latin typeface="Calibri"/>
              <a:cs typeface="Calibri"/>
            </a:endParaRPr>
          </a:p>
          <a:p>
            <a:pPr marL="271681" indent="-260604">
              <a:lnSpc>
                <a:spcPct val="150000"/>
              </a:lnSpc>
              <a:buFont typeface="Arial MT"/>
              <a:buChar char="•"/>
              <a:tabLst>
                <a:tab pos="271681" algn="l"/>
                <a:tab pos="272264" algn="l"/>
              </a:tabLst>
            </a:pPr>
            <a:r>
              <a:rPr spc="-9">
                <a:latin typeface="Calibri"/>
                <a:cs typeface="Calibri"/>
              </a:rPr>
              <a:t>MUMBAI</a:t>
            </a:r>
            <a:endParaRPr lang="en-US" spc="-9" dirty="0">
              <a:latin typeface="Calibri"/>
              <a:cs typeface="Calibri"/>
            </a:endParaRPr>
          </a:p>
          <a:p>
            <a:pPr marL="271681" indent="-260604">
              <a:lnSpc>
                <a:spcPct val="150000"/>
              </a:lnSpc>
              <a:buFont typeface="Arial MT"/>
              <a:buChar char="•"/>
              <a:tabLst>
                <a:tab pos="271681" algn="l"/>
                <a:tab pos="272264" algn="l"/>
              </a:tabLst>
            </a:pPr>
            <a:r>
              <a:rPr lang="en-US" spc="-9" dirty="0">
                <a:latin typeface="Calibri"/>
                <a:cs typeface="Calibri"/>
              </a:rPr>
              <a:t>AHMEDABAD</a:t>
            </a:r>
            <a:endParaRPr>
              <a:latin typeface="Calibri"/>
              <a:cs typeface="Calibri"/>
            </a:endParaRPr>
          </a:p>
          <a:p>
            <a:pPr marL="271681" indent="-260604">
              <a:lnSpc>
                <a:spcPct val="150000"/>
              </a:lnSpc>
              <a:buFont typeface="Arial MT"/>
              <a:buChar char="•"/>
              <a:tabLst>
                <a:tab pos="271681" algn="l"/>
                <a:tab pos="272264" algn="l"/>
              </a:tabLst>
            </a:pPr>
            <a:r>
              <a:rPr spc="-9" dirty="0">
                <a:latin typeface="Calibri"/>
                <a:cs typeface="Calibri"/>
              </a:rPr>
              <a:t>VIZAG</a:t>
            </a:r>
            <a:endParaRPr>
              <a:latin typeface="Calibri"/>
              <a:cs typeface="Calibri"/>
            </a:endParaRPr>
          </a:p>
          <a:p>
            <a:pPr marL="271681" indent="-260604">
              <a:lnSpc>
                <a:spcPct val="150000"/>
              </a:lnSpc>
              <a:spcBef>
                <a:spcPts val="5"/>
              </a:spcBef>
              <a:buFont typeface="Arial MT"/>
              <a:buChar char="•"/>
              <a:tabLst>
                <a:tab pos="271681" algn="l"/>
                <a:tab pos="272264" algn="l"/>
              </a:tabLst>
            </a:pPr>
            <a:r>
              <a:rPr spc="-9" dirty="0">
                <a:latin typeface="Calibri"/>
                <a:cs typeface="Calibri"/>
              </a:rPr>
              <a:t>BENGALURU</a:t>
            </a:r>
            <a:endParaRPr>
              <a:latin typeface="Calibri"/>
              <a:cs typeface="Calibri"/>
            </a:endParaRPr>
          </a:p>
          <a:p>
            <a:pPr marL="271681" indent="-260604">
              <a:lnSpc>
                <a:spcPct val="150000"/>
              </a:lnSpc>
              <a:buFont typeface="Arial MT"/>
              <a:buChar char="•"/>
              <a:tabLst>
                <a:tab pos="271681" algn="l"/>
                <a:tab pos="272264" algn="l"/>
              </a:tabLst>
            </a:pPr>
            <a:r>
              <a:rPr lang="en-US" spc="-5" dirty="0">
                <a:latin typeface="Calibri"/>
                <a:cs typeface="Calibri"/>
              </a:rPr>
              <a:t>GUWAHATI</a:t>
            </a:r>
          </a:p>
          <a:p>
            <a:pPr marL="271681" indent="-260604">
              <a:lnSpc>
                <a:spcPct val="150000"/>
              </a:lnSpc>
              <a:buFont typeface="Arial MT"/>
              <a:buChar char="•"/>
              <a:tabLst>
                <a:tab pos="271681" algn="l"/>
                <a:tab pos="272264" algn="l"/>
              </a:tabLst>
            </a:pPr>
            <a:r>
              <a:rPr lang="en-US" spc="-5" dirty="0">
                <a:latin typeface="Calibri"/>
                <a:cs typeface="Calibri"/>
              </a:rPr>
              <a:t>KERALA</a:t>
            </a:r>
            <a:endParaRPr>
              <a:latin typeface="Calibri"/>
              <a:cs typeface="Calibri"/>
            </a:endParaRPr>
          </a:p>
          <a:p>
            <a:pPr marL="271681" indent="-260604">
              <a:lnSpc>
                <a:spcPct val="150000"/>
              </a:lnSpc>
              <a:buFont typeface="Arial MT"/>
              <a:buChar char="•"/>
              <a:tabLst>
                <a:tab pos="271681" algn="l"/>
                <a:tab pos="272264" algn="l"/>
              </a:tabLst>
            </a:pPr>
            <a:r>
              <a:rPr>
                <a:latin typeface="Calibri"/>
                <a:cs typeface="Calibri"/>
              </a:rPr>
              <a:t>U</a:t>
            </a:r>
            <a:r>
              <a:rPr spc="-14">
                <a:latin typeface="Calibri"/>
                <a:cs typeface="Calibri"/>
              </a:rPr>
              <a:t>N</a:t>
            </a:r>
            <a:r>
              <a:rPr>
                <a:latin typeface="Calibri"/>
                <a:cs typeface="Calibri"/>
              </a:rPr>
              <a:t>I</a:t>
            </a:r>
            <a:r>
              <a:rPr spc="9">
                <a:latin typeface="Calibri"/>
                <a:cs typeface="Calibri"/>
              </a:rPr>
              <a:t>T</a:t>
            </a:r>
            <a:r>
              <a:rPr spc="5">
                <a:latin typeface="Calibri"/>
                <a:cs typeface="Calibri"/>
              </a:rPr>
              <a:t>E</a:t>
            </a:r>
            <a:r>
              <a:rPr>
                <a:latin typeface="Calibri"/>
                <a:cs typeface="Calibri"/>
              </a:rPr>
              <a:t>D</a:t>
            </a:r>
            <a:r>
              <a:rPr spc="-133">
                <a:latin typeface="Calibri"/>
                <a:cs typeface="Calibri"/>
              </a:rPr>
              <a:t> </a:t>
            </a:r>
            <a:r>
              <a:rPr>
                <a:latin typeface="Calibri"/>
                <a:cs typeface="Calibri"/>
              </a:rPr>
              <a:t>KI</a:t>
            </a:r>
            <a:r>
              <a:rPr spc="-9">
                <a:latin typeface="Calibri"/>
                <a:cs typeface="Calibri"/>
              </a:rPr>
              <a:t>NG</a:t>
            </a:r>
            <a:r>
              <a:rPr spc="-5">
                <a:latin typeface="Calibri"/>
                <a:cs typeface="Calibri"/>
              </a:rPr>
              <a:t>D</a:t>
            </a:r>
            <a:r>
              <a:rPr>
                <a:latin typeface="Calibri"/>
                <a:cs typeface="Calibri"/>
              </a:rPr>
              <a:t>OM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209800" y="2049630"/>
            <a:ext cx="4243463" cy="5113170"/>
          </a:xfrm>
          <a:prstGeom prst="rect">
            <a:avLst/>
          </a:prstGeom>
        </p:spPr>
        <p:txBody>
          <a:bodyPr vert="horz" wrap="square" lIns="0" tIns="11660" rIns="0" bIns="0" rtlCol="0">
            <a:spAutoFit/>
          </a:bodyPr>
          <a:lstStyle/>
          <a:p>
            <a:pPr marL="57150">
              <a:lnSpc>
                <a:spcPct val="150000"/>
              </a:lnSpc>
              <a:spcBef>
                <a:spcPts val="92"/>
              </a:spcBef>
              <a:tabLst>
                <a:tab pos="598746" algn="l"/>
                <a:tab pos="599329" algn="l"/>
              </a:tabLst>
            </a:pPr>
            <a:r>
              <a:rPr spc="-5">
                <a:latin typeface="Calibri"/>
                <a:cs typeface="Calibri"/>
              </a:rPr>
              <a:t>Head</a:t>
            </a:r>
            <a:r>
              <a:rPr spc="-32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Office</a:t>
            </a:r>
            <a:endParaRPr>
              <a:latin typeface="Calibri"/>
              <a:cs typeface="Calibri"/>
            </a:endParaRPr>
          </a:p>
          <a:p>
            <a:pPr marL="57150">
              <a:lnSpc>
                <a:spcPct val="150000"/>
              </a:lnSpc>
              <a:tabLst>
                <a:tab pos="601662" algn="l"/>
                <a:tab pos="602245" algn="l"/>
              </a:tabLst>
            </a:pPr>
            <a:r>
              <a:rPr spc="5" dirty="0">
                <a:latin typeface="Calibri"/>
                <a:cs typeface="Calibri"/>
              </a:rPr>
              <a:t>H</a:t>
            </a:r>
            <a:r>
              <a:rPr spc="-9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ad</a:t>
            </a:r>
            <a:r>
              <a:rPr spc="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O</a:t>
            </a:r>
            <a:r>
              <a:rPr spc="-23" dirty="0">
                <a:latin typeface="Calibri"/>
                <a:cs typeface="Calibri"/>
              </a:rPr>
              <a:t>f</a:t>
            </a:r>
            <a:r>
              <a:rPr spc="-5" dirty="0">
                <a:latin typeface="Calibri"/>
                <a:cs typeface="Calibri"/>
              </a:rPr>
              <a:t>fic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&amp;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6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c</a:t>
            </a:r>
            <a:r>
              <a:rPr spc="-28" dirty="0">
                <a:latin typeface="Calibri"/>
                <a:cs typeface="Calibri"/>
              </a:rPr>
              <a:t>t</a:t>
            </a:r>
            <a:r>
              <a:rPr spc="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ry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spc="-46">
                <a:latin typeface="Calibri"/>
                <a:cs typeface="Calibri"/>
              </a:rPr>
              <a:t>f</a:t>
            </a:r>
            <a:r>
              <a:rPr spc="5">
                <a:latin typeface="Calibri"/>
                <a:cs typeface="Calibri"/>
              </a:rPr>
              <a:t>o</a:t>
            </a:r>
            <a:r>
              <a:rPr>
                <a:latin typeface="Calibri"/>
                <a:cs typeface="Calibri"/>
              </a:rPr>
              <a:t>r</a:t>
            </a:r>
            <a:r>
              <a:rPr spc="23">
                <a:latin typeface="Calibri"/>
                <a:cs typeface="Calibri"/>
              </a:rPr>
              <a:t> </a:t>
            </a:r>
            <a:r>
              <a:rPr lang="en-US" spc="-14" dirty="0">
                <a:latin typeface="Calibri"/>
                <a:cs typeface="Calibri"/>
              </a:rPr>
              <a:t>SSMED</a:t>
            </a:r>
          </a:p>
          <a:p>
            <a:pPr marL="57150">
              <a:lnSpc>
                <a:spcPct val="150000"/>
              </a:lnSpc>
              <a:tabLst>
                <a:tab pos="601662" algn="l"/>
                <a:tab pos="602245" algn="l"/>
              </a:tabLst>
            </a:pPr>
            <a:r>
              <a:rPr spc="-14">
                <a:latin typeface="Calibri"/>
                <a:cs typeface="Calibri"/>
              </a:rPr>
              <a:t>Factory</a:t>
            </a:r>
            <a:r>
              <a:rPr spc="-46">
                <a:latin typeface="Calibri"/>
                <a:cs typeface="Calibri"/>
              </a:rPr>
              <a:t> </a:t>
            </a:r>
            <a:r>
              <a:rPr spc="-14">
                <a:latin typeface="Calibri"/>
                <a:cs typeface="Calibri"/>
              </a:rPr>
              <a:t>for</a:t>
            </a:r>
            <a:r>
              <a:rPr spc="-40">
                <a:latin typeface="Calibri"/>
                <a:cs typeface="Calibri"/>
              </a:rPr>
              <a:t> </a:t>
            </a:r>
            <a:r>
              <a:rPr spc="-5">
                <a:latin typeface="Calibri"/>
                <a:cs typeface="Calibri"/>
              </a:rPr>
              <a:t>OptiMaser</a:t>
            </a:r>
            <a:endParaRPr lang="en-US" spc="-5" dirty="0">
              <a:latin typeface="Calibri"/>
              <a:cs typeface="Calibri"/>
            </a:endParaRPr>
          </a:p>
          <a:p>
            <a:pPr marL="57150">
              <a:lnSpc>
                <a:spcPct val="150000"/>
              </a:lnSpc>
              <a:tabLst>
                <a:tab pos="618568" algn="l"/>
                <a:tab pos="619151" algn="l"/>
              </a:tabLst>
            </a:pPr>
            <a:r>
              <a:rPr>
                <a:latin typeface="Calibri"/>
                <a:cs typeface="Calibri"/>
              </a:rPr>
              <a:t>B</a:t>
            </a:r>
            <a:r>
              <a:rPr spc="-46">
                <a:latin typeface="Calibri"/>
                <a:cs typeface="Calibri"/>
              </a:rPr>
              <a:t>r</a:t>
            </a:r>
            <a:r>
              <a:rPr>
                <a:latin typeface="Calibri"/>
                <a:cs typeface="Calibri"/>
              </a:rPr>
              <a:t>a</a:t>
            </a:r>
            <a:r>
              <a:rPr spc="-9">
                <a:latin typeface="Calibri"/>
                <a:cs typeface="Calibri"/>
              </a:rPr>
              <a:t>n</a:t>
            </a:r>
            <a:r>
              <a:rPr spc="5">
                <a:latin typeface="Calibri"/>
                <a:cs typeface="Calibri"/>
              </a:rPr>
              <a:t>c</a:t>
            </a:r>
            <a:r>
              <a:rPr>
                <a:latin typeface="Calibri"/>
                <a:cs typeface="Calibri"/>
              </a:rPr>
              <a:t>h</a:t>
            </a:r>
            <a:r>
              <a:rPr spc="-96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O</a:t>
            </a:r>
            <a:r>
              <a:rPr spc="-23" dirty="0">
                <a:latin typeface="Calibri"/>
                <a:cs typeface="Calibri"/>
              </a:rPr>
              <a:t>f</a:t>
            </a:r>
            <a:r>
              <a:rPr spc="-5" dirty="0">
                <a:latin typeface="Calibri"/>
                <a:cs typeface="Calibri"/>
              </a:rPr>
              <a:t>fice</a:t>
            </a:r>
            <a:endParaRPr>
              <a:latin typeface="Calibri"/>
              <a:cs typeface="Calibri"/>
            </a:endParaRPr>
          </a:p>
          <a:p>
            <a:pPr marL="57150">
              <a:lnSpc>
                <a:spcPct val="150000"/>
              </a:lnSpc>
              <a:tabLst>
                <a:tab pos="590584" algn="l"/>
                <a:tab pos="591167" algn="l"/>
              </a:tabLst>
            </a:pPr>
            <a:r>
              <a:rPr>
                <a:latin typeface="Calibri"/>
                <a:cs typeface="Calibri"/>
              </a:rPr>
              <a:t>B</a:t>
            </a:r>
            <a:r>
              <a:rPr spc="-46">
                <a:latin typeface="Calibri"/>
                <a:cs typeface="Calibri"/>
              </a:rPr>
              <a:t>r</a:t>
            </a:r>
            <a:r>
              <a:rPr>
                <a:latin typeface="Calibri"/>
                <a:cs typeface="Calibri"/>
              </a:rPr>
              <a:t>a</a:t>
            </a:r>
            <a:r>
              <a:rPr spc="-9">
                <a:latin typeface="Calibri"/>
                <a:cs typeface="Calibri"/>
              </a:rPr>
              <a:t>n</a:t>
            </a:r>
            <a:r>
              <a:rPr spc="5">
                <a:latin typeface="Calibri"/>
                <a:cs typeface="Calibri"/>
              </a:rPr>
              <a:t>c</a:t>
            </a:r>
            <a:r>
              <a:rPr>
                <a:latin typeface="Calibri"/>
                <a:cs typeface="Calibri"/>
              </a:rPr>
              <a:t>h</a:t>
            </a:r>
            <a:r>
              <a:rPr spc="-96">
                <a:latin typeface="Calibri"/>
                <a:cs typeface="Calibri"/>
              </a:rPr>
              <a:t> </a:t>
            </a:r>
            <a:r>
              <a:rPr spc="5">
                <a:latin typeface="Calibri"/>
                <a:cs typeface="Calibri"/>
              </a:rPr>
              <a:t>O</a:t>
            </a:r>
            <a:r>
              <a:rPr spc="-23">
                <a:latin typeface="Calibri"/>
                <a:cs typeface="Calibri"/>
              </a:rPr>
              <a:t>f</a:t>
            </a:r>
            <a:r>
              <a:rPr spc="-5">
                <a:latin typeface="Calibri"/>
                <a:cs typeface="Calibri"/>
              </a:rPr>
              <a:t>fice</a:t>
            </a:r>
            <a:endParaRPr lang="en-US" spc="-5" dirty="0">
              <a:latin typeface="Calibri"/>
              <a:cs typeface="Calibri"/>
            </a:endParaRPr>
          </a:p>
          <a:p>
            <a:pPr marL="57150">
              <a:lnSpc>
                <a:spcPct val="150000"/>
              </a:lnSpc>
              <a:tabLst>
                <a:tab pos="590584" algn="l"/>
                <a:tab pos="591167" algn="l"/>
              </a:tabLst>
            </a:pPr>
            <a:r>
              <a:rPr lang="en-US" dirty="0">
                <a:cs typeface="Calibri"/>
              </a:rPr>
              <a:t>B</a:t>
            </a:r>
            <a:r>
              <a:rPr lang="en-US" spc="-46" dirty="0">
                <a:cs typeface="Calibri"/>
              </a:rPr>
              <a:t>r</a:t>
            </a:r>
            <a:r>
              <a:rPr lang="en-US" dirty="0">
                <a:cs typeface="Calibri"/>
              </a:rPr>
              <a:t>a</a:t>
            </a:r>
            <a:r>
              <a:rPr lang="en-US" spc="-9" dirty="0">
                <a:cs typeface="Calibri"/>
              </a:rPr>
              <a:t>n</a:t>
            </a:r>
            <a:r>
              <a:rPr lang="en-US" spc="5" dirty="0">
                <a:cs typeface="Calibri"/>
              </a:rPr>
              <a:t>c</a:t>
            </a:r>
            <a:r>
              <a:rPr lang="en-US" dirty="0">
                <a:cs typeface="Calibri"/>
              </a:rPr>
              <a:t>h</a:t>
            </a:r>
            <a:r>
              <a:rPr lang="en-US" spc="-96" dirty="0">
                <a:cs typeface="Calibri"/>
              </a:rPr>
              <a:t> </a:t>
            </a:r>
            <a:r>
              <a:rPr lang="en-US" spc="5" dirty="0">
                <a:cs typeface="Calibri"/>
              </a:rPr>
              <a:t>O</a:t>
            </a:r>
            <a:r>
              <a:rPr lang="en-US" spc="-23" dirty="0">
                <a:cs typeface="Calibri"/>
              </a:rPr>
              <a:t>f</a:t>
            </a:r>
            <a:r>
              <a:rPr lang="en-US" spc="-5" dirty="0">
                <a:cs typeface="Calibri"/>
              </a:rPr>
              <a:t>fice</a:t>
            </a:r>
            <a:endParaRPr>
              <a:latin typeface="Calibri"/>
              <a:cs typeface="Calibri"/>
            </a:endParaRPr>
          </a:p>
          <a:p>
            <a:pPr marL="57150">
              <a:lnSpc>
                <a:spcPct val="150000"/>
              </a:lnSpc>
              <a:tabLst>
                <a:tab pos="624399" algn="l"/>
                <a:tab pos="624981" algn="l"/>
              </a:tabLst>
            </a:pPr>
            <a:r>
              <a:rPr spc="-9" dirty="0">
                <a:latin typeface="Calibri"/>
                <a:cs typeface="Calibri"/>
              </a:rPr>
              <a:t>Assembly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Unit</a:t>
            </a:r>
            <a:endParaRPr>
              <a:latin typeface="Calibri"/>
              <a:cs typeface="Calibri"/>
            </a:endParaRPr>
          </a:p>
          <a:p>
            <a:pPr marL="57150">
              <a:lnSpc>
                <a:spcPct val="150000"/>
              </a:lnSpc>
              <a:spcBef>
                <a:spcPts val="5"/>
              </a:spcBef>
              <a:tabLst>
                <a:tab pos="607492" algn="l"/>
                <a:tab pos="608074" algn="l"/>
              </a:tabLst>
            </a:pPr>
            <a:r>
              <a:rPr>
                <a:latin typeface="Calibri"/>
                <a:cs typeface="Calibri"/>
              </a:rPr>
              <a:t>B</a:t>
            </a:r>
            <a:r>
              <a:rPr spc="-46">
                <a:latin typeface="Calibri"/>
                <a:cs typeface="Calibri"/>
              </a:rPr>
              <a:t>r</a:t>
            </a:r>
            <a:r>
              <a:rPr>
                <a:latin typeface="Calibri"/>
                <a:cs typeface="Calibri"/>
              </a:rPr>
              <a:t>a</a:t>
            </a:r>
            <a:r>
              <a:rPr spc="-9">
                <a:latin typeface="Calibri"/>
                <a:cs typeface="Calibri"/>
              </a:rPr>
              <a:t>n</a:t>
            </a:r>
            <a:r>
              <a:rPr spc="5">
                <a:latin typeface="Calibri"/>
                <a:cs typeface="Calibri"/>
              </a:rPr>
              <a:t>c</a:t>
            </a:r>
            <a:r>
              <a:rPr>
                <a:latin typeface="Calibri"/>
                <a:cs typeface="Calibri"/>
              </a:rPr>
              <a:t>h</a:t>
            </a:r>
            <a:r>
              <a:rPr spc="-96">
                <a:latin typeface="Calibri"/>
                <a:cs typeface="Calibri"/>
              </a:rPr>
              <a:t> </a:t>
            </a:r>
            <a:r>
              <a:rPr spc="5">
                <a:latin typeface="Calibri"/>
                <a:cs typeface="Calibri"/>
              </a:rPr>
              <a:t>O</a:t>
            </a:r>
            <a:r>
              <a:rPr spc="-23">
                <a:latin typeface="Calibri"/>
                <a:cs typeface="Calibri"/>
              </a:rPr>
              <a:t>f</a:t>
            </a:r>
            <a:r>
              <a:rPr spc="-5">
                <a:latin typeface="Calibri"/>
                <a:cs typeface="Calibri"/>
              </a:rPr>
              <a:t>fice</a:t>
            </a:r>
            <a:endParaRPr lang="en-US" spc="-5" dirty="0">
              <a:latin typeface="Calibri"/>
              <a:cs typeface="Calibri"/>
            </a:endParaRPr>
          </a:p>
          <a:p>
            <a:pPr marL="57150">
              <a:lnSpc>
                <a:spcPct val="150000"/>
              </a:lnSpc>
              <a:spcBef>
                <a:spcPts val="5"/>
              </a:spcBef>
              <a:tabLst>
                <a:tab pos="607492" algn="l"/>
                <a:tab pos="608074" algn="l"/>
              </a:tabLst>
            </a:pPr>
            <a:r>
              <a:rPr>
                <a:latin typeface="Calibri"/>
                <a:cs typeface="Calibri"/>
              </a:rPr>
              <a:t>B</a:t>
            </a:r>
            <a:r>
              <a:rPr spc="-46">
                <a:latin typeface="Calibri"/>
                <a:cs typeface="Calibri"/>
              </a:rPr>
              <a:t>r</a:t>
            </a:r>
            <a:r>
              <a:rPr>
                <a:latin typeface="Calibri"/>
                <a:cs typeface="Calibri"/>
              </a:rPr>
              <a:t>a</a:t>
            </a:r>
            <a:r>
              <a:rPr spc="-9">
                <a:latin typeface="Calibri"/>
                <a:cs typeface="Calibri"/>
              </a:rPr>
              <a:t>n</a:t>
            </a:r>
            <a:r>
              <a:rPr spc="5">
                <a:latin typeface="Calibri"/>
                <a:cs typeface="Calibri"/>
              </a:rPr>
              <a:t>c</a:t>
            </a:r>
            <a:r>
              <a:rPr>
                <a:latin typeface="Calibri"/>
                <a:cs typeface="Calibri"/>
              </a:rPr>
              <a:t>h</a:t>
            </a:r>
            <a:r>
              <a:rPr spc="-119">
                <a:latin typeface="Calibri"/>
                <a:cs typeface="Calibri"/>
              </a:rPr>
              <a:t> </a:t>
            </a:r>
            <a:r>
              <a:rPr spc="5">
                <a:latin typeface="Calibri"/>
                <a:cs typeface="Calibri"/>
              </a:rPr>
              <a:t>O</a:t>
            </a:r>
            <a:r>
              <a:rPr spc="-23">
                <a:latin typeface="Calibri"/>
                <a:cs typeface="Calibri"/>
              </a:rPr>
              <a:t>f</a:t>
            </a:r>
            <a:r>
              <a:rPr spc="-5">
                <a:latin typeface="Calibri"/>
                <a:cs typeface="Calibri"/>
              </a:rPr>
              <a:t>fice</a:t>
            </a:r>
            <a:endParaRPr lang="en-US" spc="-5" dirty="0">
              <a:latin typeface="Calibri"/>
              <a:cs typeface="Calibri"/>
            </a:endParaRPr>
          </a:p>
          <a:p>
            <a:pPr marL="57150">
              <a:lnSpc>
                <a:spcPct val="150000"/>
              </a:lnSpc>
              <a:spcBef>
                <a:spcPts val="5"/>
              </a:spcBef>
              <a:tabLst>
                <a:tab pos="607492" algn="l"/>
                <a:tab pos="608074" algn="l"/>
              </a:tabLst>
            </a:pPr>
            <a:r>
              <a:rPr lang="en-US" dirty="0">
                <a:cs typeface="Calibri"/>
              </a:rPr>
              <a:t>B</a:t>
            </a:r>
            <a:r>
              <a:rPr lang="en-US" spc="-46" dirty="0">
                <a:cs typeface="Calibri"/>
              </a:rPr>
              <a:t>r</a:t>
            </a:r>
            <a:r>
              <a:rPr lang="en-US" dirty="0">
                <a:cs typeface="Calibri"/>
              </a:rPr>
              <a:t>a</a:t>
            </a:r>
            <a:r>
              <a:rPr lang="en-US" spc="-9" dirty="0">
                <a:cs typeface="Calibri"/>
              </a:rPr>
              <a:t>n</a:t>
            </a:r>
            <a:r>
              <a:rPr lang="en-US" spc="5" dirty="0">
                <a:cs typeface="Calibri"/>
              </a:rPr>
              <a:t>c</a:t>
            </a:r>
            <a:r>
              <a:rPr lang="en-US" dirty="0">
                <a:cs typeface="Calibri"/>
              </a:rPr>
              <a:t>h</a:t>
            </a:r>
            <a:r>
              <a:rPr lang="en-US" spc="-119" dirty="0">
                <a:cs typeface="Calibri"/>
              </a:rPr>
              <a:t> </a:t>
            </a:r>
            <a:r>
              <a:rPr lang="en-US" spc="5" dirty="0">
                <a:cs typeface="Calibri"/>
              </a:rPr>
              <a:t>O</a:t>
            </a:r>
            <a:r>
              <a:rPr lang="en-US" spc="-23" dirty="0">
                <a:cs typeface="Calibri"/>
              </a:rPr>
              <a:t>f</a:t>
            </a:r>
            <a:r>
              <a:rPr lang="en-US" spc="-5" dirty="0">
                <a:cs typeface="Calibri"/>
              </a:rPr>
              <a:t>fice</a:t>
            </a:r>
            <a:endParaRPr lang="en-US" dirty="0">
              <a:cs typeface="Calibri"/>
            </a:endParaRPr>
          </a:p>
          <a:p>
            <a:pPr marL="0" lvl="1">
              <a:lnSpc>
                <a:spcPct val="150000"/>
              </a:lnSpc>
            </a:pPr>
            <a:r>
              <a:rPr lang="en-US" dirty="0">
                <a:cs typeface="Calibri"/>
              </a:rPr>
              <a:t>#2, New Hawthorne Gardens, Apt. 24, 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The Hollies, Park Avenue Mosley Hill, Liverpool L18, 8FE, England, U.K.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709" y="8806828"/>
            <a:ext cx="5876540" cy="565772"/>
          </a:xfrm>
          <a:prstGeom prst="rect">
            <a:avLst/>
          </a:prstGeom>
        </p:spPr>
        <p:txBody>
          <a:bodyPr vert="horz" wrap="square" lIns="0" tIns="11660" rIns="0" bIns="0" rtlCol="0">
            <a:spAutoFit/>
          </a:bodyPr>
          <a:lstStyle/>
          <a:p>
            <a:pPr marL="11660" marR="4664" algn="just">
              <a:spcBef>
                <a:spcPts val="92"/>
              </a:spcBef>
            </a:pPr>
            <a:r>
              <a:rPr sz="1200" dirty="0">
                <a:latin typeface="+mj-lt"/>
                <a:cs typeface="Arial MT"/>
              </a:rPr>
              <a:t>With </a:t>
            </a:r>
            <a:r>
              <a:rPr sz="1200" spc="-5" dirty="0">
                <a:latin typeface="+mj-lt"/>
                <a:cs typeface="Arial MT"/>
              </a:rPr>
              <a:t>our* </a:t>
            </a:r>
            <a:r>
              <a:rPr sz="1200" spc="-9" dirty="0">
                <a:latin typeface="+mj-lt"/>
                <a:cs typeface="Arial MT"/>
              </a:rPr>
              <a:t>presence </a:t>
            </a:r>
            <a:r>
              <a:rPr sz="1200" dirty="0">
                <a:latin typeface="+mj-lt"/>
                <a:cs typeface="Arial MT"/>
              </a:rPr>
              <a:t>in </a:t>
            </a:r>
            <a:r>
              <a:rPr sz="1200" spc="-14" dirty="0">
                <a:latin typeface="+mj-lt"/>
                <a:cs typeface="Arial MT"/>
              </a:rPr>
              <a:t>all </a:t>
            </a:r>
            <a:r>
              <a:rPr sz="1200" spc="-9" dirty="0">
                <a:latin typeface="+mj-lt"/>
                <a:cs typeface="Arial MT"/>
              </a:rPr>
              <a:t>major locations across </a:t>
            </a:r>
            <a:r>
              <a:rPr sz="1200" dirty="0">
                <a:latin typeface="+mj-lt"/>
                <a:cs typeface="Arial MT"/>
              </a:rPr>
              <a:t>India, </a:t>
            </a:r>
            <a:r>
              <a:rPr sz="1200" spc="-5" dirty="0">
                <a:latin typeface="+mj-lt"/>
                <a:cs typeface="Arial MT"/>
              </a:rPr>
              <a:t>a </a:t>
            </a:r>
            <a:r>
              <a:rPr sz="1200" spc="-14" dirty="0">
                <a:latin typeface="+mj-lt"/>
                <a:cs typeface="Arial MT"/>
              </a:rPr>
              <a:t>dedicated </a:t>
            </a:r>
            <a:r>
              <a:rPr sz="1200" spc="-5" dirty="0">
                <a:latin typeface="+mj-lt"/>
                <a:cs typeface="Arial MT"/>
              </a:rPr>
              <a:t>R&amp;D</a:t>
            </a:r>
            <a:r>
              <a:rPr sz="1200" dirty="0">
                <a:latin typeface="+mj-lt"/>
                <a:cs typeface="Arial MT"/>
              </a:rPr>
              <a:t> </a:t>
            </a:r>
            <a:r>
              <a:rPr sz="1200" spc="-9" dirty="0">
                <a:latin typeface="+mj-lt"/>
                <a:cs typeface="Arial MT"/>
              </a:rPr>
              <a:t>Lab </a:t>
            </a:r>
            <a:r>
              <a:rPr sz="1200" dirty="0">
                <a:latin typeface="+mj-lt"/>
                <a:cs typeface="Arial MT"/>
              </a:rPr>
              <a:t>and our </a:t>
            </a:r>
            <a:r>
              <a:rPr sz="1200" spc="-9" dirty="0">
                <a:latin typeface="+mj-lt"/>
                <a:cs typeface="Arial MT"/>
              </a:rPr>
              <a:t>own </a:t>
            </a:r>
            <a:r>
              <a:rPr sz="1200" spc="-5" dirty="0">
                <a:latin typeface="+mj-lt"/>
                <a:cs typeface="Arial MT"/>
              </a:rPr>
              <a:t> Manufacturing/Assembly </a:t>
            </a:r>
            <a:r>
              <a:rPr sz="1200" spc="-9" dirty="0">
                <a:latin typeface="+mj-lt"/>
                <a:cs typeface="Arial MT"/>
              </a:rPr>
              <a:t>Unit, </a:t>
            </a:r>
            <a:r>
              <a:rPr sz="1200" spc="-19" dirty="0">
                <a:latin typeface="+mj-lt"/>
                <a:cs typeface="Arial MT"/>
              </a:rPr>
              <a:t>we </a:t>
            </a:r>
            <a:r>
              <a:rPr sz="1200" spc="-23" dirty="0">
                <a:latin typeface="+mj-lt"/>
                <a:cs typeface="Arial MT"/>
              </a:rPr>
              <a:t>have </a:t>
            </a:r>
            <a:r>
              <a:rPr sz="1200" spc="-5" dirty="0">
                <a:latin typeface="+mj-lt"/>
                <a:cs typeface="Arial MT"/>
              </a:rPr>
              <a:t>pioneered </a:t>
            </a:r>
            <a:r>
              <a:rPr sz="1200">
                <a:latin typeface="+mj-lt"/>
                <a:cs typeface="Arial MT"/>
              </a:rPr>
              <a:t>in </a:t>
            </a:r>
            <a:r>
              <a:rPr sz="1200" spc="-9">
                <a:latin typeface="+mj-lt"/>
                <a:cs typeface="Arial MT"/>
              </a:rPr>
              <a:t>developing </a:t>
            </a:r>
            <a:r>
              <a:rPr sz="1200" spc="-9" dirty="0">
                <a:latin typeface="+mj-lt"/>
                <a:cs typeface="Arial MT"/>
              </a:rPr>
              <a:t>revolutionary products </a:t>
            </a:r>
            <a:r>
              <a:rPr sz="1200" spc="-5" dirty="0">
                <a:latin typeface="+mj-lt"/>
                <a:cs typeface="Arial MT"/>
              </a:rPr>
              <a:t> </a:t>
            </a:r>
            <a:r>
              <a:rPr sz="1200" dirty="0">
                <a:latin typeface="+mj-lt"/>
                <a:cs typeface="Arial MT"/>
              </a:rPr>
              <a:t>and</a:t>
            </a:r>
            <a:r>
              <a:rPr sz="1200" spc="5" dirty="0">
                <a:latin typeface="+mj-lt"/>
                <a:cs typeface="Arial MT"/>
              </a:rPr>
              <a:t> </a:t>
            </a:r>
            <a:r>
              <a:rPr sz="1200" spc="-23" dirty="0">
                <a:latin typeface="+mj-lt"/>
                <a:cs typeface="Arial MT"/>
              </a:rPr>
              <a:t>have</a:t>
            </a:r>
            <a:r>
              <a:rPr sz="1200" spc="-37" dirty="0">
                <a:latin typeface="+mj-lt"/>
                <a:cs typeface="Arial MT"/>
              </a:rPr>
              <a:t> </a:t>
            </a:r>
            <a:r>
              <a:rPr sz="1200" dirty="0">
                <a:latin typeface="+mj-lt"/>
                <a:cs typeface="Arial MT"/>
              </a:rPr>
              <a:t>been</a:t>
            </a:r>
            <a:r>
              <a:rPr sz="1200" spc="-28" dirty="0">
                <a:latin typeface="+mj-lt"/>
                <a:cs typeface="Arial MT"/>
              </a:rPr>
              <a:t> </a:t>
            </a:r>
            <a:r>
              <a:rPr sz="1200" dirty="0">
                <a:latin typeface="+mj-lt"/>
                <a:cs typeface="Arial MT"/>
              </a:rPr>
              <a:t>able</a:t>
            </a:r>
            <a:r>
              <a:rPr sz="1200" spc="14" dirty="0">
                <a:latin typeface="+mj-lt"/>
                <a:cs typeface="Arial MT"/>
              </a:rPr>
              <a:t> </a:t>
            </a:r>
            <a:r>
              <a:rPr sz="1200" spc="-14" dirty="0">
                <a:latin typeface="+mj-lt"/>
                <a:cs typeface="Arial MT"/>
              </a:rPr>
              <a:t>to</a:t>
            </a:r>
            <a:r>
              <a:rPr sz="1200" spc="-32" dirty="0">
                <a:latin typeface="+mj-lt"/>
                <a:cs typeface="Arial MT"/>
              </a:rPr>
              <a:t> </a:t>
            </a:r>
            <a:r>
              <a:rPr sz="1200" spc="-5" dirty="0">
                <a:latin typeface="+mj-lt"/>
                <a:cs typeface="Arial MT"/>
              </a:rPr>
              <a:t>serve</a:t>
            </a:r>
            <a:r>
              <a:rPr sz="1200" spc="-28" dirty="0">
                <a:latin typeface="+mj-lt"/>
                <a:cs typeface="Arial MT"/>
              </a:rPr>
              <a:t> </a:t>
            </a:r>
            <a:r>
              <a:rPr sz="1200" dirty="0">
                <a:latin typeface="+mj-lt"/>
                <a:cs typeface="Arial MT"/>
              </a:rPr>
              <a:t>people</a:t>
            </a:r>
            <a:r>
              <a:rPr sz="1200" spc="418" dirty="0">
                <a:latin typeface="+mj-lt"/>
                <a:cs typeface="Arial MT"/>
              </a:rPr>
              <a:t> </a:t>
            </a:r>
            <a:r>
              <a:rPr sz="1200" dirty="0">
                <a:latin typeface="+mj-lt"/>
                <a:cs typeface="Arial MT"/>
              </a:rPr>
              <a:t>Nationally</a:t>
            </a:r>
            <a:r>
              <a:rPr sz="1200" spc="-40" dirty="0">
                <a:latin typeface="+mj-lt"/>
                <a:cs typeface="Arial MT"/>
              </a:rPr>
              <a:t> </a:t>
            </a:r>
            <a:r>
              <a:rPr sz="1200" dirty="0">
                <a:latin typeface="+mj-lt"/>
                <a:cs typeface="Arial MT"/>
              </a:rPr>
              <a:t>as</a:t>
            </a:r>
            <a:r>
              <a:rPr sz="1200" spc="-9" dirty="0">
                <a:latin typeface="+mj-lt"/>
                <a:cs typeface="Arial MT"/>
              </a:rPr>
              <a:t> well</a:t>
            </a:r>
            <a:r>
              <a:rPr sz="1200" spc="14" dirty="0">
                <a:latin typeface="+mj-lt"/>
                <a:cs typeface="Arial MT"/>
              </a:rPr>
              <a:t> </a:t>
            </a:r>
            <a:r>
              <a:rPr sz="1200" dirty="0">
                <a:latin typeface="+mj-lt"/>
                <a:cs typeface="Arial MT"/>
              </a:rPr>
              <a:t>as</a:t>
            </a:r>
            <a:r>
              <a:rPr sz="1200" spc="-96" dirty="0">
                <a:latin typeface="+mj-lt"/>
                <a:cs typeface="Arial MT"/>
              </a:rPr>
              <a:t> </a:t>
            </a:r>
            <a:r>
              <a:rPr sz="1200" spc="-28" dirty="0">
                <a:latin typeface="+mj-lt"/>
                <a:cs typeface="Arial MT"/>
              </a:rPr>
              <a:t>Internationally.</a:t>
            </a:r>
            <a:endParaRPr sz="1200">
              <a:latin typeface="+mj-lt"/>
              <a:cs typeface="Arial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57200" y="6934200"/>
            <a:ext cx="5791200" cy="1524000"/>
            <a:chOff x="457200" y="6781800"/>
            <a:chExt cx="6187857" cy="1905000"/>
          </a:xfrm>
        </p:grpSpPr>
        <p:pic>
          <p:nvPicPr>
            <p:cNvPr id="8" name="object 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16674" y="6781800"/>
              <a:ext cx="1628383" cy="1905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57200" y="7427893"/>
              <a:ext cx="55626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i="1" spc="5" dirty="0">
                  <a:latin typeface="+mj-lt"/>
                  <a:ea typeface="+mj-ea"/>
                  <a:cs typeface="Arial MT"/>
                </a:rPr>
                <a:t>Driving India ‘s Tech- March to  Global presence…</a:t>
              </a:r>
            </a:p>
          </p:txBody>
        </p:sp>
      </p:grpSp>
      <p:pic>
        <p:nvPicPr>
          <p:cNvPr id="12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0200" y="228600"/>
            <a:ext cx="1143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" y="1437478"/>
            <a:ext cx="6477000" cy="543722"/>
          </a:xfrm>
          <a:prstGeom prst="rect">
            <a:avLst/>
          </a:prstGeom>
        </p:spPr>
        <p:txBody>
          <a:bodyPr vert="horz" wrap="square" lIns="0" tIns="111744" rIns="0" bIns="0" rtlCol="0">
            <a:spAutoFit/>
          </a:bodyPr>
          <a:lstStyle/>
          <a:p>
            <a:pPr marL="2429133" marR="5321" indent="-2014743" algn="ctr">
              <a:spcBef>
                <a:spcPts val="105"/>
              </a:spcBef>
            </a:pPr>
            <a:r>
              <a:rPr sz="2800" spc="-6" dirty="0">
                <a:latin typeface="+mn-lt"/>
                <a:cs typeface="Microsoft Sans Serif"/>
              </a:rPr>
              <a:t>OUR</a:t>
            </a:r>
            <a:r>
              <a:rPr sz="2800" spc="27" dirty="0">
                <a:latin typeface="+mn-lt"/>
                <a:cs typeface="Microsoft Sans Serif"/>
              </a:rPr>
              <a:t> </a:t>
            </a:r>
            <a:r>
              <a:rPr sz="2800" spc="-6" dirty="0">
                <a:latin typeface="+mn-lt"/>
                <a:cs typeface="Microsoft Sans Serif"/>
              </a:rPr>
              <a:t>CORE</a:t>
            </a:r>
            <a:r>
              <a:rPr sz="2800" spc="37" dirty="0">
                <a:latin typeface="+mn-lt"/>
                <a:cs typeface="Microsoft Sans Serif"/>
              </a:rPr>
              <a:t> </a:t>
            </a:r>
            <a:r>
              <a:rPr sz="2800" dirty="0">
                <a:latin typeface="+mn-lt"/>
                <a:cs typeface="Microsoft Sans Serif"/>
              </a:rPr>
              <a:t>:</a:t>
            </a:r>
            <a:r>
              <a:rPr sz="2800" spc="31" dirty="0">
                <a:latin typeface="+mn-lt"/>
                <a:cs typeface="Microsoft Sans Serif"/>
              </a:rPr>
              <a:t> </a:t>
            </a:r>
            <a:r>
              <a:rPr sz="2800" dirty="0">
                <a:solidFill>
                  <a:srgbClr val="239D77"/>
                </a:solidFill>
                <a:latin typeface="+mn-lt"/>
                <a:cs typeface="Microsoft Sans Serif"/>
              </a:rPr>
              <a:t>SS</a:t>
            </a:r>
            <a:r>
              <a:rPr sz="2800" spc="31" dirty="0">
                <a:solidFill>
                  <a:srgbClr val="239D77"/>
                </a:solidFill>
                <a:latin typeface="+mn-lt"/>
                <a:cs typeface="Microsoft Sans Serif"/>
              </a:rPr>
              <a:t> </a:t>
            </a:r>
            <a:r>
              <a:rPr sz="2800" spc="-6" dirty="0">
                <a:solidFill>
                  <a:srgbClr val="239D77"/>
                </a:solidFill>
                <a:latin typeface="+mn-lt"/>
                <a:cs typeface="Microsoft Sans Serif"/>
              </a:rPr>
              <a:t>MEDICAL </a:t>
            </a:r>
            <a:r>
              <a:rPr sz="2800" spc="-875" dirty="0">
                <a:solidFill>
                  <a:srgbClr val="239D77"/>
                </a:solidFill>
                <a:latin typeface="+mn-lt"/>
                <a:cs typeface="Microsoft Sans Serif"/>
              </a:rPr>
              <a:t> </a:t>
            </a:r>
            <a:r>
              <a:rPr sz="2800" dirty="0">
                <a:solidFill>
                  <a:srgbClr val="239D77"/>
                </a:solidFill>
                <a:latin typeface="+mn-lt"/>
                <a:cs typeface="Microsoft Sans Serif"/>
              </a:rPr>
              <a:t>TEAM</a:t>
            </a:r>
            <a:endParaRPr sz="2800">
              <a:solidFill>
                <a:srgbClr val="239D77"/>
              </a:solidFill>
              <a:latin typeface="+mn-lt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" y="3886200"/>
            <a:ext cx="1865280" cy="450412"/>
          </a:xfrm>
          <a:prstGeom prst="rect">
            <a:avLst/>
          </a:prstGeom>
        </p:spPr>
        <p:txBody>
          <a:bodyPr vert="horz" wrap="square" lIns="0" tIns="13303" rIns="0" bIns="0" rtlCol="0">
            <a:spAutoFit/>
          </a:bodyPr>
          <a:lstStyle/>
          <a:p>
            <a:pPr marL="26988" marR="5321" indent="-26988" algn="ctr">
              <a:lnSpc>
                <a:spcPct val="106000"/>
              </a:lnSpc>
              <a:spcBef>
                <a:spcPts val="105"/>
              </a:spcBef>
            </a:pPr>
            <a:r>
              <a:rPr sz="1400" b="1" spc="-6" dirty="0">
                <a:latin typeface="+mj-lt"/>
                <a:cs typeface="Microsoft Sans Serif"/>
              </a:rPr>
              <a:t>Priya </a:t>
            </a:r>
            <a:r>
              <a:rPr sz="1400" b="1" spc="-6">
                <a:latin typeface="+mj-lt"/>
                <a:cs typeface="Microsoft Sans Serif"/>
              </a:rPr>
              <a:t>Bhandari </a:t>
            </a:r>
            <a:r>
              <a:rPr sz="1400" b="1">
                <a:latin typeface="+mj-lt"/>
                <a:cs typeface="Microsoft Sans Serif"/>
              </a:rPr>
              <a:t> </a:t>
            </a:r>
            <a:endParaRPr lang="en-US" sz="1400" b="1" dirty="0">
              <a:latin typeface="+mj-lt"/>
              <a:cs typeface="Microsoft Sans Serif"/>
            </a:endParaRPr>
          </a:p>
          <a:p>
            <a:pPr marL="26988" marR="5321" indent="-26988" algn="ctr">
              <a:lnSpc>
                <a:spcPct val="106000"/>
              </a:lnSpc>
              <a:spcBef>
                <a:spcPts val="105"/>
              </a:spcBef>
            </a:pPr>
            <a:r>
              <a:rPr sz="1100" b="1" spc="-6">
                <a:solidFill>
                  <a:srgbClr val="BC0000"/>
                </a:solidFill>
                <a:latin typeface="+mj-lt"/>
                <a:cs typeface="Microsoft Sans Serif"/>
              </a:rPr>
              <a:t>Director</a:t>
            </a:r>
            <a:r>
              <a:rPr sz="1100" b="1">
                <a:latin typeface="+mj-lt"/>
                <a:cs typeface="Microsoft Sans Serif"/>
              </a:rPr>
              <a:t> </a:t>
            </a:r>
            <a:endParaRPr sz="1400" b="1">
              <a:latin typeface="+mj-lt"/>
              <a:cs typeface="Microsoft Sans Serif"/>
            </a:endParaRPr>
          </a:p>
        </p:txBody>
      </p:sp>
      <p:pic>
        <p:nvPicPr>
          <p:cNvPr id="13" name="object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841" y="2438399"/>
            <a:ext cx="1203157" cy="13716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6200" y="6483788"/>
            <a:ext cx="1752600" cy="450412"/>
          </a:xfrm>
          <a:prstGeom prst="rect">
            <a:avLst/>
          </a:prstGeom>
        </p:spPr>
        <p:txBody>
          <a:bodyPr vert="horz" wrap="square" lIns="0" tIns="13303" rIns="0" bIns="0" rtlCol="0">
            <a:spAutoFit/>
          </a:bodyPr>
          <a:lstStyle/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lang="en-US" sz="1400" b="1" spc="-6" dirty="0" err="1">
                <a:cs typeface="Microsoft Sans Serif"/>
              </a:rPr>
              <a:t>Jogender</a:t>
            </a:r>
            <a:r>
              <a:rPr lang="en-US" sz="1400" b="1" spc="-6" dirty="0">
                <a:cs typeface="Microsoft Sans Serif"/>
              </a:rPr>
              <a:t> Chandra</a:t>
            </a:r>
            <a:endParaRPr lang="en-US" sz="1400" b="1" dirty="0">
              <a:cs typeface="Microsoft Sans Serif"/>
            </a:endParaRPr>
          </a:p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lang="en-US" sz="1100" b="1" spc="-6" dirty="0">
                <a:solidFill>
                  <a:srgbClr val="BC0000"/>
                </a:solidFill>
                <a:cs typeface="Microsoft Sans Serif"/>
              </a:rPr>
              <a:t>National Sales Manager</a:t>
            </a:r>
            <a:endParaRPr sz="1100" b="1">
              <a:cs typeface="Microsoft Sans Serif"/>
            </a:endParaRPr>
          </a:p>
        </p:txBody>
      </p:sp>
      <p:pic>
        <p:nvPicPr>
          <p:cNvPr id="14" name="object 14"/>
          <p:cNvPicPr>
            <a:picLocks noChangeAspect="1"/>
          </p:cNvPicPr>
          <p:nvPr/>
        </p:nvPicPr>
        <p:blipFill>
          <a:blip r:embed="rId3" cstate="print"/>
          <a:srcRect l="10989" t="8155" r="16880" b="27948"/>
          <a:stretch>
            <a:fillRect/>
          </a:stretch>
        </p:blipFill>
        <p:spPr>
          <a:xfrm>
            <a:off x="381000" y="4953000"/>
            <a:ext cx="1240972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4" cstate="print"/>
          <a:srcRect l="10192" t="4713" r="16229" b="34019"/>
          <a:stretch>
            <a:fillRect/>
          </a:stretch>
        </p:blipFill>
        <p:spPr>
          <a:xfrm>
            <a:off x="3518750" y="2438399"/>
            <a:ext cx="1269999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object 18"/>
          <p:cNvSpPr txBox="1"/>
          <p:nvPr/>
        </p:nvSpPr>
        <p:spPr>
          <a:xfrm>
            <a:off x="3429000" y="3886200"/>
            <a:ext cx="1449498" cy="444320"/>
          </a:xfrm>
          <a:prstGeom prst="rect">
            <a:avLst/>
          </a:prstGeom>
        </p:spPr>
        <p:txBody>
          <a:bodyPr vert="horz" wrap="square" lIns="0" tIns="13303" rIns="0" bIns="0" rtlCol="0">
            <a:spAutoFit/>
          </a:bodyPr>
          <a:lstStyle/>
          <a:p>
            <a:pPr marR="5321" algn="ctr"/>
            <a:r>
              <a:rPr lang="en-US" sz="1400" b="1" spc="-6" dirty="0" err="1">
                <a:latin typeface="+mj-lt"/>
                <a:cs typeface="Microsoft Sans Serif"/>
              </a:rPr>
              <a:t>Atul</a:t>
            </a:r>
            <a:r>
              <a:rPr lang="en-US" sz="1400" b="1" spc="-6" dirty="0">
                <a:latin typeface="+mj-lt"/>
                <a:cs typeface="Microsoft Sans Serif"/>
              </a:rPr>
              <a:t> </a:t>
            </a:r>
            <a:r>
              <a:rPr lang="en-US" sz="1400" b="1" spc="-6" dirty="0" err="1">
                <a:latin typeface="+mj-lt"/>
                <a:cs typeface="Microsoft Sans Serif"/>
              </a:rPr>
              <a:t>Mishra</a:t>
            </a:r>
            <a:endParaRPr lang="en-US" sz="1400" b="1" spc="-6" dirty="0">
              <a:latin typeface="+mj-lt"/>
              <a:cs typeface="Microsoft Sans Serif"/>
            </a:endParaRPr>
          </a:p>
          <a:p>
            <a:pPr marR="5321" algn="ctr"/>
            <a:r>
              <a:rPr sz="1100" b="1" spc="-6">
                <a:solidFill>
                  <a:srgbClr val="BC0000"/>
                </a:solidFill>
                <a:latin typeface="+mj-lt"/>
                <a:cs typeface="Microsoft Sans Serif"/>
              </a:rPr>
              <a:t>Service</a:t>
            </a:r>
            <a:r>
              <a:rPr sz="1100" b="1" spc="-31">
                <a:solidFill>
                  <a:srgbClr val="BC0000"/>
                </a:solidFill>
                <a:latin typeface="+mj-lt"/>
                <a:cs typeface="Microsoft Sans Serif"/>
              </a:rPr>
              <a:t> </a:t>
            </a:r>
            <a:r>
              <a:rPr lang="en-US" sz="1100" b="1" dirty="0">
                <a:solidFill>
                  <a:srgbClr val="BC0000"/>
                </a:solidFill>
                <a:latin typeface="+mj-lt"/>
                <a:cs typeface="Microsoft Sans Serif"/>
              </a:rPr>
              <a:t>Head</a:t>
            </a:r>
            <a:r>
              <a:rPr sz="1400" b="1">
                <a:latin typeface="+mj-lt"/>
                <a:cs typeface="Microsoft Sans Serif"/>
              </a:rPr>
              <a:t> </a:t>
            </a:r>
          </a:p>
        </p:txBody>
      </p:sp>
      <p:sp>
        <p:nvSpPr>
          <p:cNvPr id="21" name="object 21"/>
          <p:cNvSpPr/>
          <p:nvPr/>
        </p:nvSpPr>
        <p:spPr>
          <a:xfrm>
            <a:off x="5082677" y="2452350"/>
            <a:ext cx="1645647" cy="1648501"/>
          </a:xfrm>
          <a:custGeom>
            <a:avLst/>
            <a:gdLst/>
            <a:ahLst/>
            <a:cxnLst/>
            <a:rect l="l" t="t" r="r" b="b"/>
            <a:pathLst>
              <a:path w="1529079" h="1688464">
                <a:moveTo>
                  <a:pt x="0" y="1688338"/>
                </a:moveTo>
                <a:lnTo>
                  <a:pt x="1528699" y="1688338"/>
                </a:lnTo>
                <a:lnTo>
                  <a:pt x="1528699" y="0"/>
                </a:lnTo>
                <a:lnTo>
                  <a:pt x="0" y="0"/>
                </a:lnTo>
                <a:lnTo>
                  <a:pt x="0" y="1688338"/>
                </a:lnTo>
                <a:close/>
              </a:path>
            </a:pathLst>
          </a:custGeom>
          <a:ln w="28575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>
            <a:picLocks noChangeAspect="1"/>
          </p:cNvPicPr>
          <p:nvPr/>
        </p:nvPicPr>
        <p:blipFill>
          <a:blip r:embed="rId5" cstate="print"/>
          <a:srcRect l="7531" r="11984"/>
          <a:stretch>
            <a:fillRect/>
          </a:stretch>
        </p:blipFill>
        <p:spPr>
          <a:xfrm>
            <a:off x="5251932" y="2438399"/>
            <a:ext cx="1225441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object 22"/>
          <p:cNvSpPr txBox="1"/>
          <p:nvPr/>
        </p:nvSpPr>
        <p:spPr>
          <a:xfrm>
            <a:off x="4800600" y="3886200"/>
            <a:ext cx="2209800" cy="450412"/>
          </a:xfrm>
          <a:prstGeom prst="rect">
            <a:avLst/>
          </a:prstGeom>
        </p:spPr>
        <p:txBody>
          <a:bodyPr vert="horz" wrap="square" lIns="0" tIns="13303" rIns="0" bIns="0" rtlCol="0">
            <a:spAutoFit/>
          </a:bodyPr>
          <a:lstStyle/>
          <a:p>
            <a:pPr marL="52388" marR="5321" indent="4763" algn="ctr">
              <a:lnSpc>
                <a:spcPct val="106000"/>
              </a:lnSpc>
              <a:spcBef>
                <a:spcPts val="105"/>
              </a:spcBef>
            </a:pPr>
            <a:r>
              <a:rPr sz="1400" b="1" spc="-6" dirty="0">
                <a:latin typeface="+mj-lt"/>
                <a:cs typeface="Microsoft Sans Serif"/>
              </a:rPr>
              <a:t>Adnan </a:t>
            </a:r>
            <a:r>
              <a:rPr sz="1400" b="1" spc="-6">
                <a:latin typeface="+mj-lt"/>
                <a:cs typeface="Microsoft Sans Serif"/>
              </a:rPr>
              <a:t>Waris </a:t>
            </a:r>
            <a:r>
              <a:rPr sz="1400" b="1">
                <a:latin typeface="+mj-lt"/>
                <a:cs typeface="Microsoft Sans Serif"/>
              </a:rPr>
              <a:t> </a:t>
            </a:r>
            <a:endParaRPr lang="en-US" sz="1400" b="1" dirty="0">
              <a:latin typeface="+mj-lt"/>
              <a:cs typeface="Microsoft Sans Serif"/>
            </a:endParaRPr>
          </a:p>
          <a:p>
            <a:pPr marL="52388" marR="5321" indent="4763" algn="ctr">
              <a:lnSpc>
                <a:spcPct val="106000"/>
              </a:lnSpc>
              <a:spcBef>
                <a:spcPts val="105"/>
              </a:spcBef>
            </a:pPr>
            <a:r>
              <a:rPr sz="1100" b="1" spc="-6">
                <a:solidFill>
                  <a:srgbClr val="BC0000"/>
                </a:solidFill>
                <a:latin typeface="+mj-lt"/>
                <a:cs typeface="Microsoft Sans Serif"/>
              </a:rPr>
              <a:t>Manager</a:t>
            </a:r>
            <a:r>
              <a:rPr sz="1100" b="1" spc="-47">
                <a:solidFill>
                  <a:srgbClr val="BC0000"/>
                </a:solidFill>
                <a:latin typeface="+mj-lt"/>
                <a:cs typeface="Microsoft Sans Serif"/>
              </a:rPr>
              <a:t> </a:t>
            </a:r>
            <a:r>
              <a:rPr lang="en-US" sz="1100" b="1" spc="-47" dirty="0">
                <a:solidFill>
                  <a:srgbClr val="BC0000"/>
                </a:solidFill>
                <a:latin typeface="+mj-lt"/>
                <a:cs typeface="Microsoft Sans Serif"/>
              </a:rPr>
              <a:t>-</a:t>
            </a:r>
            <a:r>
              <a:rPr sz="1100" b="1" spc="-10">
                <a:solidFill>
                  <a:srgbClr val="BC0000"/>
                </a:solidFill>
                <a:latin typeface="+mj-lt"/>
                <a:cs typeface="Microsoft Sans Serif"/>
              </a:rPr>
              <a:t>GeM</a:t>
            </a:r>
            <a:r>
              <a:rPr sz="1100" b="1" spc="-27">
                <a:solidFill>
                  <a:srgbClr val="BC0000"/>
                </a:solidFill>
                <a:latin typeface="+mj-lt"/>
                <a:cs typeface="Microsoft Sans Serif"/>
              </a:rPr>
              <a:t> </a:t>
            </a:r>
            <a:r>
              <a:rPr sz="1100" b="1" spc="6">
                <a:solidFill>
                  <a:srgbClr val="BC0000"/>
                </a:solidFill>
                <a:latin typeface="+mj-lt"/>
                <a:cs typeface="Microsoft Sans Serif"/>
              </a:rPr>
              <a:t>&amp;</a:t>
            </a:r>
            <a:r>
              <a:rPr lang="en-US" sz="1100" b="1" spc="6" dirty="0">
                <a:solidFill>
                  <a:srgbClr val="BC0000"/>
                </a:solidFill>
                <a:latin typeface="+mj-lt"/>
                <a:cs typeface="Microsoft Sans Serif"/>
              </a:rPr>
              <a:t> </a:t>
            </a:r>
            <a:r>
              <a:rPr sz="1100" b="1" spc="-6">
                <a:solidFill>
                  <a:srgbClr val="BC0000"/>
                </a:solidFill>
                <a:latin typeface="+mj-lt"/>
                <a:cs typeface="Microsoft Sans Serif"/>
              </a:rPr>
              <a:t>Tenders</a:t>
            </a:r>
            <a:r>
              <a:rPr sz="1100" b="1">
                <a:latin typeface="+mj-lt"/>
                <a:cs typeface="Microsoft Sans Serif"/>
              </a:rPr>
              <a:t> </a:t>
            </a:r>
          </a:p>
        </p:txBody>
      </p:sp>
      <p:pic>
        <p:nvPicPr>
          <p:cNvPr id="25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2441" y="7543800"/>
            <a:ext cx="1176058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object 27"/>
          <p:cNvSpPr txBox="1"/>
          <p:nvPr/>
        </p:nvSpPr>
        <p:spPr>
          <a:xfrm>
            <a:off x="3501887" y="9051449"/>
            <a:ext cx="1891748" cy="457144"/>
          </a:xfrm>
          <a:prstGeom prst="rect">
            <a:avLst/>
          </a:prstGeom>
        </p:spPr>
        <p:txBody>
          <a:bodyPr vert="horz" wrap="square" lIns="0" tIns="13303" rIns="0" bIns="0" rtlCol="0">
            <a:spAutoFit/>
          </a:bodyPr>
          <a:lstStyle/>
          <a:p>
            <a:pPr marL="12700" marR="5321" algn="ctr">
              <a:spcBef>
                <a:spcPts val="105"/>
              </a:spcBef>
            </a:pPr>
            <a:r>
              <a:rPr lang="en-US" sz="1400" b="1" dirty="0" err="1">
                <a:cs typeface="Microsoft Sans Serif"/>
              </a:rPr>
              <a:t>Arunima</a:t>
            </a:r>
            <a:r>
              <a:rPr lang="en-US" sz="1400" b="1" dirty="0">
                <a:cs typeface="Microsoft Sans Serif"/>
              </a:rPr>
              <a:t> </a:t>
            </a:r>
            <a:r>
              <a:rPr lang="en-US" sz="1400" b="1" dirty="0" err="1">
                <a:cs typeface="Microsoft Sans Serif"/>
              </a:rPr>
              <a:t>Srivastava</a:t>
            </a:r>
            <a:endParaRPr lang="en-US" sz="1400" b="1" dirty="0">
              <a:cs typeface="Microsoft Sans Serif"/>
            </a:endParaRPr>
          </a:p>
          <a:p>
            <a:pPr marL="12700" marR="5321" algn="ctr">
              <a:spcBef>
                <a:spcPts val="105"/>
              </a:spcBef>
            </a:pPr>
            <a:r>
              <a:rPr sz="1400" b="1" spc="-6" dirty="0">
                <a:cs typeface="Microsoft Sans Serif"/>
              </a:rPr>
              <a:t> </a:t>
            </a:r>
            <a:r>
              <a:rPr sz="1100" b="1" spc="-21" dirty="0">
                <a:solidFill>
                  <a:srgbClr val="BE0000"/>
                </a:solidFill>
                <a:latin typeface="+mj-lt"/>
                <a:cs typeface="Microsoft Sans Serif"/>
              </a:rPr>
              <a:t>H</a:t>
            </a:r>
            <a:r>
              <a:rPr sz="1100" b="1" spc="-6" dirty="0">
                <a:solidFill>
                  <a:srgbClr val="BE0000"/>
                </a:solidFill>
                <a:latin typeface="+mj-lt"/>
                <a:cs typeface="Microsoft Sans Serif"/>
              </a:rPr>
              <a:t>R</a:t>
            </a:r>
            <a:r>
              <a:rPr sz="1100" b="1" spc="-27" dirty="0">
                <a:solidFill>
                  <a:srgbClr val="BE0000"/>
                </a:solidFill>
                <a:latin typeface="+mj-lt"/>
                <a:cs typeface="Microsoft Sans Serif"/>
              </a:rPr>
              <a:t> </a:t>
            </a:r>
            <a:r>
              <a:rPr sz="1100" b="1" spc="-16" dirty="0">
                <a:solidFill>
                  <a:srgbClr val="BE0000"/>
                </a:solidFill>
                <a:latin typeface="+mj-lt"/>
                <a:cs typeface="Microsoft Sans Serif"/>
              </a:rPr>
              <a:t>E</a:t>
            </a:r>
            <a:r>
              <a:rPr sz="1100" b="1" spc="-47" dirty="0">
                <a:solidFill>
                  <a:srgbClr val="BE0000"/>
                </a:solidFill>
                <a:latin typeface="+mj-lt"/>
                <a:cs typeface="Microsoft Sans Serif"/>
              </a:rPr>
              <a:t>x</a:t>
            </a:r>
            <a:r>
              <a:rPr sz="1100" b="1" spc="-27" dirty="0">
                <a:solidFill>
                  <a:srgbClr val="BE0000"/>
                </a:solidFill>
                <a:latin typeface="+mj-lt"/>
                <a:cs typeface="Microsoft Sans Serif"/>
              </a:rPr>
              <a:t>e</a:t>
            </a:r>
            <a:r>
              <a:rPr sz="1100" b="1" spc="-21" dirty="0">
                <a:solidFill>
                  <a:srgbClr val="BE0000"/>
                </a:solidFill>
                <a:latin typeface="+mj-lt"/>
                <a:cs typeface="Microsoft Sans Serif"/>
              </a:rPr>
              <a:t>c</a:t>
            </a:r>
            <a:r>
              <a:rPr sz="1100" b="1" spc="-27" dirty="0">
                <a:solidFill>
                  <a:srgbClr val="BE0000"/>
                </a:solidFill>
                <a:latin typeface="+mj-lt"/>
                <a:cs typeface="Microsoft Sans Serif"/>
              </a:rPr>
              <a:t>u</a:t>
            </a:r>
            <a:r>
              <a:rPr sz="1100" b="1" spc="-31" dirty="0">
                <a:solidFill>
                  <a:srgbClr val="BE0000"/>
                </a:solidFill>
                <a:latin typeface="+mj-lt"/>
                <a:cs typeface="Microsoft Sans Serif"/>
              </a:rPr>
              <a:t>t</a:t>
            </a:r>
            <a:r>
              <a:rPr sz="1100" b="1" spc="-27" dirty="0">
                <a:solidFill>
                  <a:srgbClr val="BE0000"/>
                </a:solidFill>
                <a:latin typeface="+mj-lt"/>
                <a:cs typeface="Microsoft Sans Serif"/>
              </a:rPr>
              <a:t>i</a:t>
            </a:r>
            <a:r>
              <a:rPr sz="1100" b="1" spc="-21" dirty="0">
                <a:solidFill>
                  <a:srgbClr val="BE0000"/>
                </a:solidFill>
                <a:latin typeface="+mj-lt"/>
                <a:cs typeface="Microsoft Sans Serif"/>
              </a:rPr>
              <a:t>v</a:t>
            </a:r>
            <a:r>
              <a:rPr sz="1100" b="1" spc="-6" dirty="0">
                <a:solidFill>
                  <a:srgbClr val="BE0000"/>
                </a:solidFill>
                <a:latin typeface="+mj-lt"/>
                <a:cs typeface="Microsoft Sans Serif"/>
              </a:rPr>
              <a:t>e</a:t>
            </a:r>
            <a:endParaRPr sz="1400" b="1" dirty="0">
              <a:latin typeface="+mj-lt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00200" y="6483788"/>
            <a:ext cx="2133600" cy="426366"/>
          </a:xfrm>
          <a:prstGeom prst="rect">
            <a:avLst/>
          </a:prstGeom>
        </p:spPr>
        <p:txBody>
          <a:bodyPr vert="horz" wrap="square" lIns="0" tIns="13303" rIns="0" bIns="0" rtlCol="0">
            <a:spAutoFit/>
          </a:bodyPr>
          <a:lstStyle/>
          <a:p>
            <a:pPr marL="12700" marR="5321" indent="-12700" algn="ctr">
              <a:spcBef>
                <a:spcPts val="105"/>
              </a:spcBef>
            </a:pPr>
            <a:r>
              <a:rPr sz="1400" b="1" spc="-6" dirty="0">
                <a:latin typeface="+mj-lt"/>
                <a:cs typeface="Microsoft Sans Serif"/>
              </a:rPr>
              <a:t>Ritesh </a:t>
            </a:r>
            <a:r>
              <a:rPr sz="1400" b="1" spc="-6">
                <a:latin typeface="+mj-lt"/>
                <a:cs typeface="Microsoft Sans Serif"/>
              </a:rPr>
              <a:t>Gupta </a:t>
            </a:r>
            <a:r>
              <a:rPr sz="1400" b="1">
                <a:latin typeface="+mj-lt"/>
                <a:cs typeface="Microsoft Sans Serif"/>
              </a:rPr>
              <a:t> </a:t>
            </a:r>
            <a:endParaRPr lang="en-US" sz="1400" b="1" dirty="0">
              <a:latin typeface="+mj-lt"/>
              <a:cs typeface="Microsoft Sans Serif"/>
            </a:endParaRPr>
          </a:p>
          <a:p>
            <a:pPr marL="12700" marR="5321" indent="-12700" algn="ctr">
              <a:spcBef>
                <a:spcPts val="105"/>
              </a:spcBef>
            </a:pPr>
            <a:r>
              <a:rPr sz="1100" b="1" spc="-52">
                <a:solidFill>
                  <a:srgbClr val="BE0000"/>
                </a:solidFill>
                <a:latin typeface="+mj-lt"/>
                <a:cs typeface="Microsoft Sans Serif"/>
              </a:rPr>
              <a:t>M</a:t>
            </a:r>
            <a:r>
              <a:rPr sz="1100" b="1" spc="-21">
                <a:solidFill>
                  <a:srgbClr val="BE0000"/>
                </a:solidFill>
                <a:latin typeface="+mj-lt"/>
                <a:cs typeface="Microsoft Sans Serif"/>
              </a:rPr>
              <a:t>anage</a:t>
            </a:r>
            <a:r>
              <a:rPr sz="1100" b="1" spc="-31">
                <a:solidFill>
                  <a:srgbClr val="BE0000"/>
                </a:solidFill>
                <a:latin typeface="+mj-lt"/>
                <a:cs typeface="Microsoft Sans Serif"/>
              </a:rPr>
              <a:t>r</a:t>
            </a:r>
            <a:r>
              <a:rPr sz="1100" b="1">
                <a:solidFill>
                  <a:srgbClr val="BE0000"/>
                </a:solidFill>
                <a:latin typeface="+mj-lt"/>
                <a:cs typeface="Microsoft Sans Serif"/>
              </a:rPr>
              <a:t>-</a:t>
            </a:r>
            <a:r>
              <a:rPr sz="1100" b="1" spc="-105">
                <a:solidFill>
                  <a:srgbClr val="BE0000"/>
                </a:solidFill>
                <a:latin typeface="+mj-lt"/>
                <a:cs typeface="Microsoft Sans Serif"/>
              </a:rPr>
              <a:t> </a:t>
            </a:r>
            <a:r>
              <a:rPr sz="1100" b="1" spc="-21">
                <a:solidFill>
                  <a:srgbClr val="BE0000"/>
                </a:solidFill>
                <a:latin typeface="+mj-lt"/>
                <a:cs typeface="Microsoft Sans Serif"/>
              </a:rPr>
              <a:t>Ad</a:t>
            </a:r>
            <a:r>
              <a:rPr sz="1100" b="1" spc="-10">
                <a:solidFill>
                  <a:srgbClr val="BE0000"/>
                </a:solidFill>
                <a:latin typeface="+mj-lt"/>
                <a:cs typeface="Microsoft Sans Serif"/>
              </a:rPr>
              <a:t>m</a:t>
            </a:r>
            <a:r>
              <a:rPr sz="1100" b="1" spc="-27">
                <a:solidFill>
                  <a:srgbClr val="BE0000"/>
                </a:solidFill>
                <a:latin typeface="+mj-lt"/>
                <a:cs typeface="Microsoft Sans Serif"/>
              </a:rPr>
              <a:t>i</a:t>
            </a:r>
            <a:r>
              <a:rPr sz="1100" b="1">
                <a:solidFill>
                  <a:srgbClr val="BE0000"/>
                </a:solidFill>
                <a:latin typeface="+mj-lt"/>
                <a:cs typeface="Microsoft Sans Serif"/>
              </a:rPr>
              <a:t>n &amp;</a:t>
            </a:r>
            <a:r>
              <a:rPr sz="1100" b="1" spc="-42">
                <a:solidFill>
                  <a:srgbClr val="BE0000"/>
                </a:solidFill>
                <a:latin typeface="+mj-lt"/>
                <a:cs typeface="Microsoft Sans Serif"/>
              </a:rPr>
              <a:t> </a:t>
            </a:r>
            <a:r>
              <a:rPr sz="1100" b="1" spc="-27" dirty="0">
                <a:solidFill>
                  <a:srgbClr val="BE0000"/>
                </a:solidFill>
                <a:latin typeface="+mj-lt"/>
                <a:cs typeface="Microsoft Sans Serif"/>
              </a:rPr>
              <a:t>Operations</a:t>
            </a:r>
            <a:endParaRPr sz="1100" b="1">
              <a:latin typeface="+mj-lt"/>
              <a:cs typeface="Microsoft Sans Serif"/>
            </a:endParaRPr>
          </a:p>
        </p:txBody>
      </p:sp>
      <p:grpSp>
        <p:nvGrpSpPr>
          <p:cNvPr id="28" name="object 28"/>
          <p:cNvGrpSpPr>
            <a:grpSpLocks noChangeAspect="1"/>
          </p:cNvGrpSpPr>
          <p:nvPr/>
        </p:nvGrpSpPr>
        <p:grpSpPr>
          <a:xfrm>
            <a:off x="1975599" y="4953000"/>
            <a:ext cx="1224801" cy="1447800"/>
            <a:chOff x="5771324" y="4192523"/>
            <a:chExt cx="1454150" cy="1758950"/>
          </a:xfrm>
        </p:grpSpPr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9962" y="4221098"/>
              <a:ext cx="1396491" cy="170167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0" name="object 30"/>
            <p:cNvSpPr/>
            <p:nvPr/>
          </p:nvSpPr>
          <p:spPr>
            <a:xfrm>
              <a:off x="5785611" y="4206811"/>
              <a:ext cx="1425575" cy="1730375"/>
            </a:xfrm>
            <a:custGeom>
              <a:avLst/>
              <a:gdLst/>
              <a:ahLst/>
              <a:cxnLst/>
              <a:rect l="l" t="t" r="r" b="b"/>
              <a:pathLst>
                <a:path w="1425575" h="1730375">
                  <a:moveTo>
                    <a:pt x="0" y="1730248"/>
                  </a:moveTo>
                  <a:lnTo>
                    <a:pt x="1425066" y="1730248"/>
                  </a:lnTo>
                  <a:lnTo>
                    <a:pt x="1425066" y="0"/>
                  </a:lnTo>
                  <a:lnTo>
                    <a:pt x="0" y="0"/>
                  </a:lnTo>
                  <a:lnTo>
                    <a:pt x="0" y="1730248"/>
                  </a:lnTo>
                  <a:close/>
                </a:path>
              </a:pathLst>
            </a:custGeom>
            <a:ln w="285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12"/>
          <p:cNvSpPr txBox="1"/>
          <p:nvPr/>
        </p:nvSpPr>
        <p:spPr>
          <a:xfrm>
            <a:off x="1600200" y="3886200"/>
            <a:ext cx="1905000" cy="450412"/>
          </a:xfrm>
          <a:prstGeom prst="rect">
            <a:avLst/>
          </a:prstGeom>
        </p:spPr>
        <p:txBody>
          <a:bodyPr vert="horz" wrap="square" lIns="0" tIns="13303" rIns="0" bIns="0" rtlCol="0">
            <a:spAutoFit/>
          </a:bodyPr>
          <a:lstStyle/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lang="en-US" sz="1400" b="1" spc="-6" dirty="0">
                <a:cs typeface="Microsoft Sans Serif"/>
              </a:rPr>
              <a:t>Samarth </a:t>
            </a:r>
            <a:r>
              <a:rPr lang="en-US" sz="1400" b="1" spc="-6" dirty="0" err="1">
                <a:cs typeface="Microsoft Sans Serif"/>
              </a:rPr>
              <a:t>Bajpai</a:t>
            </a:r>
            <a:r>
              <a:rPr sz="1400" b="1" spc="-6">
                <a:cs typeface="Microsoft Sans Serif"/>
              </a:rPr>
              <a:t> </a:t>
            </a:r>
            <a:r>
              <a:rPr sz="1400" b="1">
                <a:cs typeface="Microsoft Sans Serif"/>
              </a:rPr>
              <a:t> </a:t>
            </a:r>
            <a:endParaRPr lang="en-US" sz="1400" b="1" dirty="0">
              <a:cs typeface="Microsoft Sans Serif"/>
            </a:endParaRPr>
          </a:p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sz="1100" b="1" spc="-6">
                <a:solidFill>
                  <a:srgbClr val="BC0000"/>
                </a:solidFill>
                <a:cs typeface="Microsoft Sans Serif"/>
              </a:rPr>
              <a:t>Manager</a:t>
            </a:r>
            <a:r>
              <a:rPr sz="1100" b="1" spc="-42">
                <a:solidFill>
                  <a:srgbClr val="BC0000"/>
                </a:solidFill>
                <a:cs typeface="Microsoft Sans Serif"/>
              </a:rPr>
              <a:t> </a:t>
            </a:r>
            <a:r>
              <a:rPr sz="1100" b="1" spc="-10">
                <a:solidFill>
                  <a:srgbClr val="BC0000"/>
                </a:solidFill>
                <a:cs typeface="Microsoft Sans Serif"/>
              </a:rPr>
              <a:t>-</a:t>
            </a:r>
            <a:r>
              <a:rPr sz="1100" b="1" spc="-6">
                <a:solidFill>
                  <a:srgbClr val="BC0000"/>
                </a:solidFill>
                <a:cs typeface="Microsoft Sans Serif"/>
              </a:rPr>
              <a:t>Operations</a:t>
            </a:r>
            <a:r>
              <a:rPr sz="1100" b="1">
                <a:cs typeface="Microsoft Sans Serif"/>
              </a:rPr>
              <a:t> </a:t>
            </a:r>
            <a:r>
              <a:rPr lang="en-US" sz="1100" b="1" dirty="0">
                <a:solidFill>
                  <a:srgbClr val="C00000"/>
                </a:solidFill>
                <a:cs typeface="Microsoft Sans Serif"/>
              </a:rPr>
              <a:t>&amp; Legal</a:t>
            </a:r>
            <a:endParaRPr sz="1100" b="1">
              <a:solidFill>
                <a:srgbClr val="C00000"/>
              </a:solidFill>
              <a:cs typeface="Microsoft Sans Serif"/>
            </a:endParaRPr>
          </a:p>
        </p:txBody>
      </p:sp>
      <p:pic>
        <p:nvPicPr>
          <p:cNvPr id="1026" name="Picture 2" descr="F:\Data Backup\My Work\2023\May\27.05.2023\ID Cards\Samarth 1.jpg"/>
          <p:cNvPicPr>
            <a:picLocks noChangeAspect="1" noChangeArrowheads="1"/>
          </p:cNvPicPr>
          <p:nvPr/>
        </p:nvPicPr>
        <p:blipFill>
          <a:blip r:embed="rId8" cstate="print"/>
          <a:srcRect l="20455" t="4742" r="19436" b="22608"/>
          <a:stretch>
            <a:fillRect/>
          </a:stretch>
        </p:blipFill>
        <p:spPr bwMode="auto">
          <a:xfrm>
            <a:off x="1981200" y="2438399"/>
            <a:ext cx="1143000" cy="13879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5" name="object 12"/>
          <p:cNvSpPr txBox="1"/>
          <p:nvPr/>
        </p:nvSpPr>
        <p:spPr>
          <a:xfrm>
            <a:off x="3505200" y="6483788"/>
            <a:ext cx="1524000" cy="434061"/>
          </a:xfrm>
          <a:prstGeom prst="rect">
            <a:avLst/>
          </a:prstGeom>
        </p:spPr>
        <p:txBody>
          <a:bodyPr vert="horz" wrap="square" lIns="0" tIns="13303" rIns="0" bIns="0" rtlCol="0">
            <a:spAutoFit/>
          </a:bodyPr>
          <a:lstStyle/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lang="en-US" sz="1400" b="1" spc="-6" dirty="0">
                <a:cs typeface="Microsoft Sans Serif"/>
              </a:rPr>
              <a:t>Ahmed </a:t>
            </a:r>
            <a:r>
              <a:rPr lang="en-US" sz="1400" b="1" spc="-6" dirty="0" err="1">
                <a:cs typeface="Microsoft Sans Serif"/>
              </a:rPr>
              <a:t>Dullaha</a:t>
            </a:r>
            <a:endParaRPr lang="en-US" sz="1400" b="1" dirty="0">
              <a:cs typeface="Microsoft Sans Serif"/>
            </a:endParaRPr>
          </a:p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lang="en-US" sz="1100" b="1" spc="-6" dirty="0">
                <a:solidFill>
                  <a:srgbClr val="BC0000"/>
                </a:solidFill>
                <a:cs typeface="Microsoft Sans Serif"/>
              </a:rPr>
              <a:t>Manager - Service</a:t>
            </a:r>
            <a:endParaRPr sz="1100" b="1">
              <a:solidFill>
                <a:srgbClr val="C00000"/>
              </a:solidFill>
              <a:cs typeface="Microsoft Sans Serif"/>
            </a:endParaRPr>
          </a:p>
        </p:txBody>
      </p:sp>
      <p:pic>
        <p:nvPicPr>
          <p:cNvPr id="1028" name="Picture 4" descr="F:\Data Backup\My Work\2024\Februrary\15.02.2024\Ahmed 1photo - Sameer Kapoor.jpg"/>
          <p:cNvPicPr>
            <a:picLocks noChangeAspect="1" noChangeArrowheads="1"/>
          </p:cNvPicPr>
          <p:nvPr/>
        </p:nvPicPr>
        <p:blipFill>
          <a:blip r:embed="rId9"/>
          <a:srcRect l="11261" r="9910" b="15078"/>
          <a:stretch>
            <a:fillRect/>
          </a:stretch>
        </p:blipFill>
        <p:spPr bwMode="auto">
          <a:xfrm>
            <a:off x="3657600" y="4953000"/>
            <a:ext cx="1093411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object 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10200" y="228600"/>
            <a:ext cx="1143000" cy="762000"/>
          </a:xfrm>
          <a:prstGeom prst="rect">
            <a:avLst/>
          </a:prstGeom>
        </p:spPr>
      </p:pic>
      <p:pic>
        <p:nvPicPr>
          <p:cNvPr id="31" name="Picture 4" descr="F:\Data Backup\My Work\2024\Februrary\15.02.2024\Ahmed 1photo - Sameer Kapoor.jpg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5334000" y="4953001"/>
            <a:ext cx="1143000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object 12"/>
          <p:cNvSpPr txBox="1"/>
          <p:nvPr/>
        </p:nvSpPr>
        <p:spPr>
          <a:xfrm>
            <a:off x="5105400" y="6477000"/>
            <a:ext cx="1524000" cy="434061"/>
          </a:xfrm>
          <a:prstGeom prst="rect">
            <a:avLst/>
          </a:prstGeom>
        </p:spPr>
        <p:txBody>
          <a:bodyPr vert="horz" wrap="square" lIns="0" tIns="13303" rIns="0" bIns="0" rtlCol="0">
            <a:spAutoFit/>
          </a:bodyPr>
          <a:lstStyle/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lang="en-US" sz="1400" b="1" spc="-6" dirty="0" err="1">
                <a:cs typeface="Microsoft Sans Serif"/>
              </a:rPr>
              <a:t>Jhilmil</a:t>
            </a:r>
            <a:r>
              <a:rPr lang="en-US" sz="1400" b="1" spc="-6" dirty="0">
                <a:cs typeface="Microsoft Sans Serif"/>
              </a:rPr>
              <a:t> </a:t>
            </a:r>
            <a:r>
              <a:rPr lang="en-US" sz="1400" b="1" spc="-6" dirty="0" err="1">
                <a:cs typeface="Microsoft Sans Serif"/>
              </a:rPr>
              <a:t>Varsha</a:t>
            </a:r>
            <a:endParaRPr lang="en-US" sz="1400" b="1" dirty="0">
              <a:cs typeface="Microsoft Sans Serif"/>
            </a:endParaRPr>
          </a:p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lang="en-US" sz="1100" b="1" spc="-6" dirty="0">
                <a:solidFill>
                  <a:srgbClr val="BC0000"/>
                </a:solidFill>
                <a:cs typeface="Microsoft Sans Serif"/>
              </a:rPr>
              <a:t>HR Lead</a:t>
            </a:r>
            <a:endParaRPr sz="1100" b="1">
              <a:solidFill>
                <a:srgbClr val="C00000"/>
              </a:solidFill>
              <a:cs typeface="Microsoft Sans Serif"/>
            </a:endParaRPr>
          </a:p>
        </p:txBody>
      </p:sp>
      <p:pic>
        <p:nvPicPr>
          <p:cNvPr id="35" name="object 14"/>
          <p:cNvPicPr>
            <a:picLocks noChangeAspect="1"/>
          </p:cNvPicPr>
          <p:nvPr/>
        </p:nvPicPr>
        <p:blipFill>
          <a:blip r:embed="rId12" cstate="print"/>
          <a:srcRect l="16667" t="4167" r="22221" b="41666"/>
          <a:stretch>
            <a:fillRect/>
          </a:stretch>
        </p:blipFill>
        <p:spPr>
          <a:xfrm>
            <a:off x="457201" y="7619999"/>
            <a:ext cx="1107830" cy="1309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object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8959" y="7567864"/>
            <a:ext cx="1156082" cy="1347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8" name="object 12"/>
          <p:cNvSpPr txBox="1"/>
          <p:nvPr/>
        </p:nvSpPr>
        <p:spPr>
          <a:xfrm>
            <a:off x="76200" y="9067800"/>
            <a:ext cx="1752600" cy="401424"/>
          </a:xfrm>
          <a:prstGeom prst="rect">
            <a:avLst/>
          </a:prstGeom>
        </p:spPr>
        <p:txBody>
          <a:bodyPr vert="horz" wrap="square" lIns="0" tIns="13303" rIns="0" bIns="0" rtlCol="0">
            <a:spAutoFit/>
          </a:bodyPr>
          <a:lstStyle/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lang="en-US" sz="1200" b="1" spc="-6" dirty="0" err="1">
                <a:cs typeface="Microsoft Sans Serif"/>
              </a:rPr>
              <a:t>Prem</a:t>
            </a:r>
            <a:r>
              <a:rPr lang="en-US" sz="1200" b="1" spc="-6" dirty="0">
                <a:cs typeface="Microsoft Sans Serif"/>
              </a:rPr>
              <a:t> </a:t>
            </a:r>
            <a:r>
              <a:rPr lang="en-US" sz="1200" b="1" spc="-6" dirty="0" err="1">
                <a:cs typeface="Microsoft Sans Serif"/>
              </a:rPr>
              <a:t>Prakash</a:t>
            </a:r>
            <a:r>
              <a:rPr lang="en-US" sz="1200" b="1" spc="-6" dirty="0">
                <a:cs typeface="Microsoft Sans Serif"/>
              </a:rPr>
              <a:t> </a:t>
            </a:r>
            <a:r>
              <a:rPr lang="en-US" sz="1200" b="1" spc="-6" dirty="0" err="1">
                <a:cs typeface="Microsoft Sans Serif"/>
              </a:rPr>
              <a:t>Shukla</a:t>
            </a:r>
            <a:endParaRPr lang="en-US" sz="1200" b="1" dirty="0">
              <a:cs typeface="Microsoft Sans Serif"/>
            </a:endParaRPr>
          </a:p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lang="en-US" sz="1050" b="1" spc="-6" dirty="0">
                <a:solidFill>
                  <a:srgbClr val="BC0000"/>
                </a:solidFill>
                <a:cs typeface="Microsoft Sans Serif"/>
              </a:rPr>
              <a:t>Regional Manager-North</a:t>
            </a:r>
            <a:endParaRPr sz="1050" b="1">
              <a:cs typeface="Microsoft Sans Serif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1905000" y="9067800"/>
            <a:ext cx="1676400" cy="409567"/>
          </a:xfrm>
          <a:prstGeom prst="rect">
            <a:avLst/>
          </a:prstGeom>
        </p:spPr>
        <p:txBody>
          <a:bodyPr vert="horz" wrap="square" lIns="0" tIns="13303" rIns="0" bIns="0" rtlCol="0">
            <a:spAutoFit/>
          </a:bodyPr>
          <a:lstStyle/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lang="en-US" sz="1300" b="1" spc="-6" dirty="0" err="1">
                <a:cs typeface="Microsoft Sans Serif"/>
              </a:rPr>
              <a:t>Sibotosh</a:t>
            </a:r>
            <a:r>
              <a:rPr lang="en-US" sz="1300" b="1" spc="-6" dirty="0">
                <a:cs typeface="Microsoft Sans Serif"/>
              </a:rPr>
              <a:t> </a:t>
            </a:r>
            <a:r>
              <a:rPr lang="en-US" sz="1300" b="1" spc="-6" dirty="0" err="1">
                <a:cs typeface="Microsoft Sans Serif"/>
              </a:rPr>
              <a:t>Bhattacharjee</a:t>
            </a:r>
            <a:endParaRPr lang="en-US" sz="1300" b="1" dirty="0">
              <a:cs typeface="Microsoft Sans Serif"/>
            </a:endParaRPr>
          </a:p>
          <a:p>
            <a:pPr marL="52388" marR="5321" algn="ctr">
              <a:lnSpc>
                <a:spcPct val="106000"/>
              </a:lnSpc>
              <a:spcBef>
                <a:spcPts val="105"/>
              </a:spcBef>
            </a:pPr>
            <a:r>
              <a:rPr lang="en-US" sz="1050" b="1" spc="-6" dirty="0">
                <a:solidFill>
                  <a:srgbClr val="BC0000"/>
                </a:solidFill>
                <a:cs typeface="Microsoft Sans Serif"/>
              </a:rPr>
              <a:t>RSM - East</a:t>
            </a:r>
            <a:endParaRPr sz="1050" b="1">
              <a:solidFill>
                <a:srgbClr val="C00000"/>
              </a:solidFill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0200" y="228600"/>
            <a:ext cx="1143000" cy="762000"/>
          </a:xfrm>
          <a:prstGeom prst="rect">
            <a:avLst/>
          </a:prstGeom>
        </p:spPr>
      </p:pic>
      <p:sp>
        <p:nvSpPr>
          <p:cNvPr id="6" name="object 2"/>
          <p:cNvSpPr txBox="1">
            <a:spLocks/>
          </p:cNvSpPr>
          <p:nvPr/>
        </p:nvSpPr>
        <p:spPr>
          <a:xfrm>
            <a:off x="685800" y="1338640"/>
            <a:ext cx="5562600" cy="566360"/>
          </a:xfrm>
          <a:prstGeom prst="rect">
            <a:avLst/>
          </a:prstGeom>
        </p:spPr>
        <p:txBody>
          <a:bodyPr vert="horz" wrap="square" lIns="0" tIns="12243" rIns="0" bIns="0" rtlCol="0">
            <a:spAutoFit/>
          </a:bodyPr>
          <a:lstStyle/>
          <a:p>
            <a:pPr marL="11660" marR="4664" lvl="0" indent="0" algn="ctr" defTabSz="914400" eaLnBrk="1" fontAlgn="auto" latinLnBrk="0" hangingPunct="1">
              <a:lnSpc>
                <a:spcPct val="100000"/>
              </a:lnSpc>
              <a:spcBef>
                <a:spcPts val="9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14" normalizeH="0" baseline="0" noProof="0" dirty="0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14 </a:t>
            </a:r>
            <a:r>
              <a:rPr kumimoji="0" lang="en-US" sz="3600" b="1" i="0" u="none" strike="noStrike" kern="0" cap="none" spc="14" normalizeH="0" baseline="0" noProof="0" dirty="0" err="1">
                <a:ln>
                  <a:noFill/>
                </a:ln>
                <a:solidFill>
                  <a:srgbClr val="239D77"/>
                </a:solidFill>
                <a:effectLst/>
                <a:uLnTx/>
                <a:uFillTx/>
                <a:latin typeface="+mn-lt"/>
                <a:ea typeface="+mj-ea"/>
                <a:cs typeface="Arial"/>
              </a:rPr>
              <a:t>Nationa</a:t>
            </a:r>
            <a:r>
              <a:rPr lang="en-US" sz="3600" b="1" kern="0" spc="14" dirty="0">
                <a:solidFill>
                  <a:srgbClr val="239D77"/>
                </a:solidFill>
                <a:ea typeface="+mj-ea"/>
                <a:cs typeface="Arial"/>
              </a:rPr>
              <a:t>l Awards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239D77"/>
              </a:solidFill>
              <a:effectLst/>
              <a:uLnTx/>
              <a:uFillTx/>
              <a:latin typeface="+mn-lt"/>
              <a:ea typeface="+mj-ea"/>
              <a:cs typeface="Arial"/>
            </a:endParaRPr>
          </a:p>
        </p:txBody>
      </p:sp>
      <p:pic>
        <p:nvPicPr>
          <p:cNvPr id="8" name="Picture 7" descr="Award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3235"/>
            <a:ext cx="6858000" cy="76841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 Cov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13065"/>
            <a:ext cx="6858000" cy="96929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794" rIns="0" bIns="0" rtlCol="0">
            <a:spAutoFit/>
          </a:bodyPr>
          <a:lstStyle/>
          <a:p>
            <a:pPr marL="4371340">
              <a:lnSpc>
                <a:spcPct val="100000"/>
              </a:lnSpc>
              <a:spcBef>
                <a:spcPts val="100"/>
              </a:spcBef>
            </a:pPr>
            <a:r>
              <a:rPr sz="2475" spc="-1235" dirty="0">
                <a:latin typeface="Tahoma"/>
                <a:cs typeface="Tahoma"/>
              </a:rPr>
              <a:t>HR</a:t>
            </a:r>
            <a:r>
              <a:rPr sz="2475" spc="525" dirty="0">
                <a:latin typeface="Tahoma"/>
                <a:cs typeface="Tahoma"/>
              </a:rPr>
              <a:t> </a:t>
            </a:r>
            <a:r>
              <a:rPr sz="2475" spc="-1165" dirty="0">
                <a:latin typeface="Tahoma"/>
                <a:cs typeface="Tahoma"/>
              </a:rPr>
              <a:t>TEAM</a:t>
            </a:r>
            <a:endParaRPr sz="2475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847605"/>
            <a:ext cx="5257800" cy="2553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0" indent="-3422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Wingdings"/>
              <a:buChar char=""/>
              <a:tabLst>
                <a:tab pos="869950" algn="l"/>
              </a:tabLst>
            </a:pPr>
            <a:r>
              <a:rPr sz="1237" b="1" dirty="0">
                <a:solidFill>
                  <a:srgbClr val="2D75B6"/>
                </a:solidFill>
                <a:latin typeface="Calibri"/>
                <a:cs typeface="Calibri"/>
              </a:rPr>
              <a:t>Jhilmil</a:t>
            </a:r>
            <a:r>
              <a:rPr sz="1237" b="1" spc="-4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37" b="1" spc="-20" dirty="0">
                <a:solidFill>
                  <a:srgbClr val="2D75B6"/>
                </a:solidFill>
                <a:latin typeface="Calibri"/>
                <a:cs typeface="Calibri"/>
              </a:rPr>
              <a:t>Varsha</a:t>
            </a:r>
            <a:r>
              <a:rPr sz="1237" b="1" spc="-3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37" dirty="0">
                <a:latin typeface="Calibri"/>
                <a:cs typeface="Calibri"/>
              </a:rPr>
              <a:t>|</a:t>
            </a:r>
            <a:r>
              <a:rPr sz="1237" spc="-25" dirty="0">
                <a:latin typeface="Calibri"/>
                <a:cs typeface="Calibri"/>
              </a:rPr>
              <a:t> </a:t>
            </a:r>
            <a:r>
              <a:rPr sz="1237" dirty="0">
                <a:latin typeface="Calibri"/>
                <a:cs typeface="Calibri"/>
              </a:rPr>
              <a:t>HRBP</a:t>
            </a:r>
            <a:r>
              <a:rPr sz="1237" spc="5" dirty="0">
                <a:latin typeface="Calibri"/>
                <a:cs typeface="Calibri"/>
              </a:rPr>
              <a:t> </a:t>
            </a:r>
            <a:r>
              <a:rPr sz="1237" dirty="0">
                <a:latin typeface="Calibri"/>
                <a:cs typeface="Calibri"/>
              </a:rPr>
              <a:t>|</a:t>
            </a:r>
            <a:r>
              <a:rPr sz="1237" spc="-25" dirty="0">
                <a:latin typeface="Calibri"/>
                <a:cs typeface="Calibri"/>
              </a:rPr>
              <a:t> </a:t>
            </a:r>
            <a:r>
              <a:rPr sz="1237" spc="-10" dirty="0">
                <a:latin typeface="Calibri"/>
                <a:cs typeface="Calibri"/>
                <a:hlinkClick r:id="rId2"/>
              </a:rPr>
              <a:t>head.hr@ssmedworld.com</a:t>
            </a:r>
            <a:endParaRPr sz="1237" dirty="0">
              <a:latin typeface="Calibri"/>
              <a:cs typeface="Calibri"/>
            </a:endParaRPr>
          </a:p>
          <a:p>
            <a:pPr marL="374015" indent="-342265">
              <a:lnSpc>
                <a:spcPct val="100000"/>
              </a:lnSpc>
              <a:spcBef>
                <a:spcPts val="2110"/>
              </a:spcBef>
              <a:buClr>
                <a:srgbClr val="000000"/>
              </a:buClr>
              <a:buFont typeface="Wingdings"/>
              <a:buChar char=""/>
              <a:tabLst>
                <a:tab pos="374015" algn="l"/>
              </a:tabLst>
            </a:pPr>
            <a:r>
              <a:rPr lang="en-US" sz="1237" b="1" dirty="0" smtClean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37" b="1" dirty="0" err="1" smtClean="0">
                <a:solidFill>
                  <a:srgbClr val="2D75B6"/>
                </a:solidFill>
                <a:latin typeface="Calibri"/>
                <a:cs typeface="Calibri"/>
              </a:rPr>
              <a:t>Arunima</a:t>
            </a:r>
            <a:r>
              <a:rPr sz="1237" b="1" spc="-40" dirty="0" smtClean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37" b="1" spc="-10" dirty="0">
                <a:solidFill>
                  <a:srgbClr val="2D75B6"/>
                </a:solidFill>
                <a:latin typeface="Calibri"/>
                <a:cs typeface="Calibri"/>
              </a:rPr>
              <a:t>Srivastava</a:t>
            </a:r>
            <a:r>
              <a:rPr sz="1237" b="1" spc="-6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37" dirty="0">
                <a:latin typeface="Calibri"/>
                <a:cs typeface="Calibri"/>
              </a:rPr>
              <a:t>|</a:t>
            </a:r>
            <a:r>
              <a:rPr sz="1237" spc="-35" dirty="0">
                <a:latin typeface="Calibri"/>
                <a:cs typeface="Calibri"/>
              </a:rPr>
              <a:t> </a:t>
            </a:r>
            <a:r>
              <a:rPr sz="1237" dirty="0">
                <a:latin typeface="Calibri"/>
                <a:cs typeface="Calibri"/>
              </a:rPr>
              <a:t>HR</a:t>
            </a:r>
            <a:r>
              <a:rPr sz="1237" spc="-40" dirty="0">
                <a:latin typeface="Calibri"/>
                <a:cs typeface="Calibri"/>
              </a:rPr>
              <a:t> </a:t>
            </a:r>
            <a:r>
              <a:rPr sz="1237" dirty="0">
                <a:latin typeface="Calibri"/>
                <a:cs typeface="Calibri"/>
              </a:rPr>
              <a:t>Executive</a:t>
            </a:r>
            <a:r>
              <a:rPr sz="1237" spc="-35" dirty="0">
                <a:latin typeface="Calibri"/>
                <a:cs typeface="Calibri"/>
              </a:rPr>
              <a:t> </a:t>
            </a:r>
            <a:r>
              <a:rPr sz="1237" dirty="0">
                <a:latin typeface="Calibri"/>
                <a:cs typeface="Calibri"/>
              </a:rPr>
              <a:t>|</a:t>
            </a:r>
            <a:r>
              <a:rPr sz="1237" spc="-40" dirty="0">
                <a:latin typeface="Calibri"/>
                <a:cs typeface="Calibri"/>
              </a:rPr>
              <a:t> </a:t>
            </a:r>
            <a:r>
              <a:rPr sz="1237" spc="-10" dirty="0">
                <a:latin typeface="Calibri"/>
                <a:cs typeface="Calibri"/>
                <a:hlinkClick r:id="rId3"/>
              </a:rPr>
              <a:t>hrd@ssmedworld.com</a:t>
            </a:r>
            <a:endParaRPr sz="1237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110"/>
              </a:spcBef>
              <a:buClr>
                <a:srgbClr val="000000"/>
              </a:buClr>
              <a:buFont typeface="Wingdings"/>
              <a:buChar char=""/>
              <a:tabLst>
                <a:tab pos="354965" algn="l"/>
              </a:tabLst>
            </a:pPr>
            <a:r>
              <a:rPr sz="1237" b="1" spc="-10" dirty="0">
                <a:solidFill>
                  <a:srgbClr val="2D75B6"/>
                </a:solidFill>
                <a:latin typeface="Calibri"/>
                <a:cs typeface="Calibri"/>
              </a:rPr>
              <a:t>Pragya</a:t>
            </a:r>
            <a:r>
              <a:rPr sz="1237" b="1" spc="-3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37" b="1" dirty="0">
                <a:solidFill>
                  <a:srgbClr val="2D75B6"/>
                </a:solidFill>
                <a:latin typeface="Calibri"/>
                <a:cs typeface="Calibri"/>
              </a:rPr>
              <a:t>Upreti</a:t>
            </a:r>
            <a:r>
              <a:rPr sz="1237" b="1" spc="-4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37" dirty="0">
                <a:latin typeface="Calibri"/>
                <a:cs typeface="Calibri"/>
              </a:rPr>
              <a:t>|</a:t>
            </a:r>
            <a:r>
              <a:rPr sz="1237" spc="-30" dirty="0">
                <a:latin typeface="Calibri"/>
                <a:cs typeface="Calibri"/>
              </a:rPr>
              <a:t> </a:t>
            </a:r>
            <a:r>
              <a:rPr sz="1237" spc="-25" dirty="0">
                <a:latin typeface="Calibri"/>
                <a:cs typeface="Calibri"/>
              </a:rPr>
              <a:t>Trainee</a:t>
            </a:r>
            <a:r>
              <a:rPr sz="1237" spc="-30" dirty="0">
                <a:latin typeface="Calibri"/>
                <a:cs typeface="Calibri"/>
              </a:rPr>
              <a:t> </a:t>
            </a:r>
            <a:r>
              <a:rPr sz="1237" dirty="0">
                <a:latin typeface="Calibri"/>
                <a:cs typeface="Calibri"/>
              </a:rPr>
              <a:t>–</a:t>
            </a:r>
            <a:r>
              <a:rPr sz="1237" spc="-30" dirty="0">
                <a:latin typeface="Calibri"/>
                <a:cs typeface="Calibri"/>
              </a:rPr>
              <a:t> </a:t>
            </a:r>
            <a:r>
              <a:rPr sz="1237" dirty="0">
                <a:latin typeface="Calibri"/>
                <a:cs typeface="Calibri"/>
              </a:rPr>
              <a:t>HR</a:t>
            </a:r>
            <a:r>
              <a:rPr sz="1237" spc="-20" dirty="0">
                <a:latin typeface="Calibri"/>
                <a:cs typeface="Calibri"/>
              </a:rPr>
              <a:t> </a:t>
            </a:r>
            <a:r>
              <a:rPr sz="1237" dirty="0">
                <a:latin typeface="Calibri"/>
                <a:cs typeface="Calibri"/>
              </a:rPr>
              <a:t>|</a:t>
            </a:r>
            <a:r>
              <a:rPr sz="1237" spc="-40" dirty="0">
                <a:latin typeface="Calibri"/>
                <a:cs typeface="Calibri"/>
              </a:rPr>
              <a:t> </a:t>
            </a:r>
            <a:r>
              <a:rPr sz="1237" spc="-10" dirty="0">
                <a:latin typeface="Calibri"/>
                <a:cs typeface="Calibri"/>
                <a:hlinkClick r:id="rId4"/>
              </a:rPr>
              <a:t>hr.trainee.ssmed@gmail.com</a:t>
            </a:r>
            <a:endParaRPr sz="1237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00"/>
              </a:spcBef>
            </a:pPr>
            <a:r>
              <a:rPr sz="1575" b="1" u="sng" spc="-25" dirty="0">
                <a:solidFill>
                  <a:srgbClr val="2D75B6"/>
                </a:solidFill>
                <a:uFill>
                  <a:solidFill>
                    <a:srgbClr val="2D75B6"/>
                  </a:solidFill>
                </a:uFill>
                <a:latin typeface="Calibri"/>
                <a:cs typeface="Calibri"/>
              </a:rPr>
              <a:t>HOD</a:t>
            </a:r>
            <a:endParaRPr sz="1575" dirty="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2150"/>
              </a:spcBef>
            </a:pPr>
            <a:r>
              <a:rPr sz="1237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Ms.</a:t>
            </a:r>
            <a:r>
              <a:rPr sz="1237" b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37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Priya</a:t>
            </a:r>
            <a:r>
              <a:rPr sz="1237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37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Bhandari</a:t>
            </a:r>
            <a:endParaRPr sz="1237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25"/>
              </a:spcBef>
            </a:pPr>
            <a:r>
              <a:rPr sz="1237" spc="-10" dirty="0">
                <a:latin typeface="Calibri"/>
                <a:cs typeface="Calibri"/>
                <a:hlinkClick r:id="rId5"/>
              </a:rPr>
              <a:t>priya@ssmedworld.com</a:t>
            </a:r>
            <a:endParaRPr sz="1237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91438" y="0"/>
            <a:ext cx="912970" cy="5672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</TotalTime>
  <Words>1023</Words>
  <Application>Microsoft Office PowerPoint</Application>
  <PresentationFormat>A4 Paper (210x297 mm)</PresentationFormat>
  <Paragraphs>158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MT</vt:lpstr>
      <vt:lpstr>Calibri</vt:lpstr>
      <vt:lpstr>Microsoft Sans Serif</vt:lpstr>
      <vt:lpstr>Tahoma</vt:lpstr>
      <vt:lpstr>Times New Roman</vt:lpstr>
      <vt:lpstr>Wingdings</vt:lpstr>
      <vt:lpstr>Office Theme</vt:lpstr>
      <vt:lpstr>Office Theme</vt:lpstr>
      <vt:lpstr>WHO WE  ARE</vt:lpstr>
      <vt:lpstr>PowerPoint Presentation</vt:lpstr>
      <vt:lpstr>PowerPoint Presentation</vt:lpstr>
      <vt:lpstr>WHO WE ARE ?</vt:lpstr>
      <vt:lpstr>OUR* PRESENCE</vt:lpstr>
      <vt:lpstr>OUR CORE : SS MEDICAL  TEAM</vt:lpstr>
      <vt:lpstr>PowerPoint Presentation</vt:lpstr>
      <vt:lpstr>PowerPoint Presentation</vt:lpstr>
      <vt:lpstr>HR TEAM</vt:lpstr>
      <vt:lpstr>Attendance Policy</vt:lpstr>
      <vt:lpstr>Leave Policy</vt:lpstr>
      <vt:lpstr>Holidays /Week Off/ Work from Home (WFH)</vt:lpstr>
      <vt:lpstr>Prevention of Sexual Harassment (POSH)</vt:lpstr>
      <vt:lpstr>Advances &amp; Travel Expense Report (TER)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WE  ARE</dc:title>
  <dc:creator>DELL</dc:creator>
  <cp:lastModifiedBy>DELL</cp:lastModifiedBy>
  <cp:revision>209</cp:revision>
  <dcterms:created xsi:type="dcterms:W3CDTF">2023-09-05T07:17:40Z</dcterms:created>
  <dcterms:modified xsi:type="dcterms:W3CDTF">2025-06-14T08:27:20Z</dcterms:modified>
</cp:coreProperties>
</file>